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921" r:id="rId2"/>
  </p:sldMasterIdLst>
  <p:notesMasterIdLst>
    <p:notesMasterId r:id="rId23"/>
  </p:notesMasterIdLst>
  <p:sldIdLst>
    <p:sldId id="256" r:id="rId3"/>
    <p:sldId id="335" r:id="rId4"/>
    <p:sldId id="320" r:id="rId5"/>
    <p:sldId id="315" r:id="rId6"/>
    <p:sldId id="316" r:id="rId7"/>
    <p:sldId id="317" r:id="rId8"/>
    <p:sldId id="318" r:id="rId9"/>
    <p:sldId id="296" r:id="rId10"/>
    <p:sldId id="319" r:id="rId11"/>
    <p:sldId id="330" r:id="rId12"/>
    <p:sldId id="305" r:id="rId13"/>
    <p:sldId id="306" r:id="rId14"/>
    <p:sldId id="322" r:id="rId15"/>
    <p:sldId id="324" r:id="rId16"/>
    <p:sldId id="333" r:id="rId17"/>
    <p:sldId id="334" r:id="rId18"/>
    <p:sldId id="325" r:id="rId19"/>
    <p:sldId id="332" r:id="rId20"/>
    <p:sldId id="329" r:id="rId21"/>
    <p:sldId id="326" r:id="rId22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285"/>
    <a:srgbClr val="4F4C4E"/>
    <a:srgbClr val="96004F"/>
    <a:srgbClr val="4D4D4F"/>
    <a:srgbClr val="C9C9C9"/>
    <a:srgbClr val="D385A9"/>
    <a:srgbClr val="C25B88"/>
    <a:srgbClr val="C7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269D01E-BC32-4049-B463-5C60D7B0CCD2}" styleName="Themed Style 2 - Accent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Kujunduslaad 1 – rõhk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Kujunduslaad 1 – rõhk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34" autoAdjust="0"/>
    <p:restoredTop sz="94674"/>
  </p:normalViewPr>
  <p:slideViewPr>
    <p:cSldViewPr snapToGrid="0" snapToObjects="1" showGuides="1">
      <p:cViewPr>
        <p:scale>
          <a:sx n="75" d="100"/>
          <a:sy n="75" d="100"/>
        </p:scale>
        <p:origin x="556" y="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A5CFB8B-B9EB-4E3F-B143-7BE1A009C8C1}" type="datetimeFigureOut">
              <a:rPr lang="en-US"/>
              <a:pPr>
                <a:defRPr/>
              </a:pPr>
              <a:t>9/9/2019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89D10C4C-EAC2-4D66-B9F8-E052F2E25BC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0348502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aslaid ar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pic>
        <p:nvPicPr>
          <p:cNvPr id="17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66097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11" name="Text Placeholder 17"/>
          <p:cNvSpPr>
            <a:spLocks noGrp="1"/>
          </p:cNvSpPr>
          <p:nvPr>
            <p:ph type="body" sz="quarter" idx="12"/>
          </p:nvPr>
        </p:nvSpPr>
        <p:spPr>
          <a:xfrm>
            <a:off x="838200" y="4797425"/>
            <a:ext cx="8892396" cy="85287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5865962"/>
            <a:ext cx="4738535" cy="70797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</a:t>
            </a:r>
            <a:br>
              <a:rPr lang="et-EE" dirty="0" smtClean="0"/>
            </a:br>
            <a:r>
              <a:rPr lang="et-EE" dirty="0" smtClean="0"/>
              <a:t>tekstilaade</a:t>
            </a:r>
          </a:p>
        </p:txBody>
      </p:sp>
    </p:spTree>
    <p:extLst>
      <p:ext uri="{BB962C8B-B14F-4D97-AF65-F5344CB8AC3E}">
        <p14:creationId xmlns:p14="http://schemas.microsoft.com/office/powerpoint/2010/main" val="3580372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656886" cy="844415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964612" cy="627315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491175"/>
            <a:ext cx="8964611" cy="38540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2270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he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pic>
        <p:nvPicPr>
          <p:cNvPr id="8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Placeholder 17"/>
          <p:cNvSpPr>
            <a:spLocks noGrp="1"/>
          </p:cNvSpPr>
          <p:nvPr>
            <p:ph type="body" sz="quarter" idx="10"/>
          </p:nvPr>
        </p:nvSpPr>
        <p:spPr>
          <a:xfrm>
            <a:off x="974221" y="4813635"/>
            <a:ext cx="10162092" cy="13254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i="0" cap="all" baseline="0">
                <a:solidFill>
                  <a:schemeClr val="accent3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32368397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imane 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lt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" y="0"/>
            <a:ext cx="12187834" cy="6858000"/>
          </a:xfrm>
          <a:prstGeom prst="rect">
            <a:avLst/>
          </a:prstGeom>
        </p:spPr>
      </p:pic>
      <p:sp>
        <p:nvSpPr>
          <p:cNvPr id="5" name="TextBox 4"/>
          <p:cNvSpPr txBox="1">
            <a:spLocks noChangeArrowheads="1"/>
          </p:cNvSpPr>
          <p:nvPr userDrawn="1"/>
        </p:nvSpPr>
        <p:spPr bwMode="auto">
          <a:xfrm>
            <a:off x="0" y="-992188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eaLnBrk="1" hangingPunct="1">
              <a:defRPr/>
            </a:pPr>
            <a:endParaRPr lang="en-US" altLang="en-US" smtClean="0"/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668077" y="4770910"/>
            <a:ext cx="10159444" cy="199612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200" b="1" cap="all" baseline="0">
                <a:solidFill>
                  <a:schemeClr val="accent3"/>
                </a:solidFill>
                <a:latin typeface="Verdana" charset="0"/>
              </a:defRPr>
            </a:lvl1pPr>
            <a:lvl2pPr marL="0" indent="0">
              <a:spcBef>
                <a:spcPts val="10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t-EE" dirty="0" smtClean="0"/>
              <a:t>Tallinna tehnikaülikool</a:t>
            </a:r>
          </a:p>
          <a:p>
            <a:pPr lvl="1"/>
            <a:r>
              <a:rPr lang="et-EE" dirty="0" smtClean="0"/>
              <a:t>Ehitajate tee 5, 19086 Tallinn, Tel 620 2002 (E-R 8,30–17.00)</a:t>
            </a:r>
            <a:endParaRPr lang="et-EE" sz="1800" b="1" dirty="0" smtClean="0">
              <a:solidFill>
                <a:srgbClr val="E4067E"/>
              </a:solidFill>
              <a:latin typeface="Verdana" panose="020B0604030504040204" pitchFamily="34" charset="0"/>
            </a:endParaRPr>
          </a:p>
          <a:p>
            <a:pPr lvl="1"/>
            <a:r>
              <a:rPr lang="et-EE" sz="1800" b="1" dirty="0" smtClean="0">
                <a:solidFill>
                  <a:srgbClr val="E4067E"/>
                </a:solidFill>
                <a:latin typeface="Verdana" panose="020B0604030504040204" pitchFamily="34" charset="0"/>
              </a:rPr>
              <a:t>Taltech.ee</a:t>
            </a:r>
            <a:endParaRPr lang="et-EE" dirty="0" smtClean="0"/>
          </a:p>
        </p:txBody>
      </p:sp>
      <p:pic>
        <p:nvPicPr>
          <p:cNvPr id="9" name="Picture 3" descr="C:\Users\ipihu\Desktop\logo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957388"/>
            <a:ext cx="244951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5138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824732"/>
            <a:ext cx="6182475" cy="693113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56200" cy="4351338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 smtClean="0"/>
              <a:t>Click to edit</a:t>
            </a:r>
          </a:p>
          <a:p>
            <a:pPr lvl="0"/>
            <a:endParaRPr lang="fi-FI" dirty="0" smtClean="0"/>
          </a:p>
          <a:p>
            <a:pPr lvl="0"/>
            <a:endParaRPr lang="fi-FI" dirty="0" smtClean="0"/>
          </a:p>
        </p:txBody>
      </p:sp>
    </p:spTree>
    <p:extLst>
      <p:ext uri="{BB962C8B-B14F-4D97-AF65-F5344CB8AC3E}">
        <p14:creationId xmlns:p14="http://schemas.microsoft.com/office/powerpoint/2010/main" val="8578992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494517" cy="81088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 smtClean="0"/>
              <a:t>Click to edit Master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21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5"/>
            <a:ext cx="8802242" cy="4716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261176768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pos="13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10494517" cy="80277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/>
            </a:lvl2pPr>
          </a:lstStyle>
          <a:p>
            <a:pPr lvl="0"/>
            <a:r>
              <a:rPr lang="en-US" dirty="0" smtClean="0"/>
              <a:t>Click to edit Master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14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2171700" y="3042303"/>
            <a:ext cx="8790444" cy="3302935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dirty="0" smtClean="0"/>
              <a:t>Diagrammi lisamiseks klõpsake ikooni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2171700" y="2144994"/>
            <a:ext cx="8790444" cy="777668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buClr>
                <a:schemeClr val="accent1"/>
              </a:buClr>
              <a:buFont typeface="Wingdings" panose="05000000000000000000" pitchFamily="2" charset="2"/>
              <a:buChar char="§"/>
              <a:defRPr sz="1600" baseline="0">
                <a:solidFill>
                  <a:schemeClr val="tx1"/>
                </a:solidFill>
                <a:latin typeface="Verdana" charset="0"/>
              </a:defRPr>
            </a:lvl1pPr>
            <a:lvl2pPr marL="685800" indent="-228600">
              <a:buFont typeface="Verdana" panose="020B0604030504040204" pitchFamily="34" charset="0"/>
              <a:buChar char="–"/>
              <a:defRPr sz="1400">
                <a:solidFill>
                  <a:schemeClr val="tx1"/>
                </a:solidFill>
              </a:defRPr>
            </a:lvl2pPr>
            <a:lvl3pPr marL="1143000" indent="-228600">
              <a:buFont typeface="Verdana" panose="020B0604030504040204" pitchFamily="34" charset="0"/>
              <a:buChar char="–"/>
              <a:defRPr sz="1200"/>
            </a:lvl3pPr>
            <a:lvl4pPr marL="1371600" indent="0">
              <a:buFont typeface="Verdana" panose="020B0604030504040204" pitchFamily="34" charset="0"/>
              <a:buNone/>
              <a:defRPr/>
            </a:lvl4pPr>
          </a:lstStyle>
          <a:p>
            <a:pPr lvl="0"/>
            <a:r>
              <a:rPr lang="et-EE" dirty="0" smtClean="0"/>
              <a:t>Redigeeri juhtslaidi tekstilaade</a:t>
            </a:r>
          </a:p>
          <a:p>
            <a:pPr lvl="1"/>
            <a:endParaRPr lang="et-EE" dirty="0" smtClean="0"/>
          </a:p>
          <a:p>
            <a:pPr lvl="2"/>
            <a:endParaRPr lang="et-EE" dirty="0" smtClean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171700" y="1628776"/>
            <a:ext cx="8790444" cy="413669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baseline="0">
                <a:solidFill>
                  <a:schemeClr val="tx1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41024216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orient="horz" pos="1026" userDrawn="1">
          <p15:clr>
            <a:srgbClr val="FBAE40"/>
          </p15:clr>
        </p15:guide>
        <p15:guide id="3" orient="horz" pos="3997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549275"/>
            <a:ext cx="10656887" cy="810887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 smtClean="0"/>
              <a:t>Click to edit Master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2171700" y="1628776"/>
            <a:ext cx="8964612" cy="38803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171700" y="2196269"/>
            <a:ext cx="8964613" cy="4148969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t-EE" noProof="0" smtClean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3559299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2" orient="horz" pos="3997" userDrawn="1">
          <p15:clr>
            <a:srgbClr val="FBAE40"/>
          </p15:clr>
        </p15:guide>
        <p15:guide id="3" orient="horz" pos="10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graafi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7" y="549275"/>
            <a:ext cx="6109380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 smtClean="0"/>
              <a:t>Click to edit Master text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styles</a:t>
            </a:r>
          </a:p>
        </p:txBody>
      </p:sp>
      <p:sp>
        <p:nvSpPr>
          <p:cNvPr id="12" name="Chart Placeholder 13"/>
          <p:cNvSpPr>
            <a:spLocks noGrp="1"/>
          </p:cNvSpPr>
          <p:nvPr>
            <p:ph type="chart" sz="quarter" idx="15"/>
          </p:nvPr>
        </p:nvSpPr>
        <p:spPr>
          <a:xfrm>
            <a:off x="6888163" y="549275"/>
            <a:ext cx="4248151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>
                <a:latin typeface="+mn-lt"/>
              </a:defRPr>
            </a:lvl1pPr>
          </a:lstStyle>
          <a:p>
            <a:pPr lvl="0"/>
            <a:r>
              <a:rPr lang="et-EE" noProof="0" dirty="0" smtClean="0"/>
              <a:t>Diagrammi lisamiseks klõpsake ikooni</a:t>
            </a:r>
            <a:endParaRPr lang="en-US" noProof="0" dirty="0"/>
          </a:p>
        </p:txBody>
      </p:sp>
      <p:sp>
        <p:nvSpPr>
          <p:cNvPr id="17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4351731" cy="471646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</p:spTree>
    <p:extLst>
      <p:ext uri="{BB962C8B-B14F-4D97-AF65-F5344CB8AC3E}">
        <p14:creationId xmlns:p14="http://schemas.microsoft.com/office/powerpoint/2010/main" val="109722281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j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49275"/>
            <a:ext cx="6044006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200" b="1" i="0"/>
            </a:lvl2pPr>
          </a:lstStyle>
          <a:p>
            <a:pPr lvl="0"/>
            <a:r>
              <a:rPr lang="en-US" dirty="0" smtClean="0"/>
              <a:t>Click to edit Master text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styles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6"/>
          </p:nvPr>
        </p:nvSpPr>
        <p:spPr>
          <a:xfrm>
            <a:off x="2171700" y="1628776"/>
            <a:ext cx="4351731" cy="4716462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smtClean="0"/>
              <a:t>Redigeeri juhtslaidi tekstilaade</a:t>
            </a:r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6888163" y="549275"/>
            <a:ext cx="4248151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3950107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433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graafik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2171700" y="5204389"/>
            <a:ext cx="4351731" cy="11408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8471"/>
            <a:ext cx="10656888" cy="755228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</a:lstStyle>
          <a:p>
            <a:pPr lvl="0"/>
            <a:r>
              <a:rPr lang="en-US" dirty="0" smtClean="0"/>
              <a:t>Click to edit Master text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styles</a:t>
            </a:r>
          </a:p>
        </p:txBody>
      </p:sp>
      <p:sp>
        <p:nvSpPr>
          <p:cNvPr id="20" name="Text Placeholder 11"/>
          <p:cNvSpPr>
            <a:spLocks noGrp="1"/>
          </p:cNvSpPr>
          <p:nvPr>
            <p:ph type="body" sz="quarter" idx="21"/>
          </p:nvPr>
        </p:nvSpPr>
        <p:spPr>
          <a:xfrm>
            <a:off x="6888164" y="5204389"/>
            <a:ext cx="4248542" cy="1140849"/>
          </a:xfrm>
          <a:prstGeom prst="rect">
            <a:avLst/>
          </a:prstGeom>
        </p:spPr>
        <p:txBody>
          <a:bodyPr lIns="0" tIns="0" rIns="0" bIns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1600" baseline="0">
                <a:solidFill>
                  <a:srgbClr val="4F4C4E"/>
                </a:solidFill>
                <a:latin typeface="Verdana" charset="0"/>
              </a:defRPr>
            </a:lvl1pPr>
          </a:lstStyle>
          <a:p>
            <a:pPr lvl="0"/>
            <a:r>
              <a:rPr lang="et-EE" dirty="0" smtClean="0"/>
              <a:t>Redigeeri juhtslaidi tekstilaade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22"/>
          </p:nvPr>
        </p:nvSpPr>
        <p:spPr>
          <a:xfrm>
            <a:off x="2171701" y="1628776"/>
            <a:ext cx="4351338" cy="3336330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Diagrammi lisamiseks klõpsake ikooni</a:t>
            </a:r>
            <a:endParaRPr lang="en-US" noProof="0" dirty="0"/>
          </a:p>
        </p:txBody>
      </p:sp>
      <p:sp>
        <p:nvSpPr>
          <p:cNvPr id="5" name="Chart Placeholder 4"/>
          <p:cNvSpPr>
            <a:spLocks noGrp="1"/>
          </p:cNvSpPr>
          <p:nvPr>
            <p:ph type="chart" sz="quarter" idx="23"/>
          </p:nvPr>
        </p:nvSpPr>
        <p:spPr>
          <a:xfrm>
            <a:off x="6888163" y="1628775"/>
            <a:ext cx="4248150" cy="3336331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Diagrammi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05577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lm pil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9"/>
          <p:cNvSpPr>
            <a:spLocks noGrp="1"/>
          </p:cNvSpPr>
          <p:nvPr>
            <p:ph type="pic" sz="quarter" idx="17"/>
          </p:nvPr>
        </p:nvSpPr>
        <p:spPr>
          <a:xfrm>
            <a:off x="2171700" y="549275"/>
            <a:ext cx="5109317" cy="579596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Pildi lisamiseks klõpsake ikooni</a:t>
            </a:r>
            <a:endParaRPr lang="en-US" noProof="0"/>
          </a:p>
        </p:txBody>
      </p:sp>
      <p:sp>
        <p:nvSpPr>
          <p:cNvPr id="10" name="Picture Placeholder 19"/>
          <p:cNvSpPr>
            <a:spLocks noGrp="1"/>
          </p:cNvSpPr>
          <p:nvPr>
            <p:ph type="pic" sz="quarter" idx="19"/>
          </p:nvPr>
        </p:nvSpPr>
        <p:spPr>
          <a:xfrm>
            <a:off x="7511753" y="3459344"/>
            <a:ext cx="3624561" cy="2885893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smtClean="0"/>
              <a:t>Pildi lisamiseks klõpsake ikooni</a:t>
            </a:r>
            <a:endParaRPr lang="en-US" noProof="0"/>
          </a:p>
        </p:txBody>
      </p:sp>
      <p:sp>
        <p:nvSpPr>
          <p:cNvPr id="11" name="Picture Placeholder 19"/>
          <p:cNvSpPr>
            <a:spLocks noGrp="1"/>
          </p:cNvSpPr>
          <p:nvPr>
            <p:ph type="pic" sz="quarter" idx="20"/>
          </p:nvPr>
        </p:nvSpPr>
        <p:spPr>
          <a:xfrm>
            <a:off x="7511753" y="549275"/>
            <a:ext cx="3624561" cy="2709564"/>
          </a:xfrm>
          <a:prstGeom prst="rect">
            <a:avLst/>
          </a:prstGeom>
        </p:spPr>
        <p:txBody>
          <a:bodyPr/>
          <a:lstStyle>
            <a:lvl1pPr marL="228600" indent="-228600">
              <a:buFont typeface="Wingdings" panose="05000000000000000000" pitchFamily="2" charset="2"/>
              <a:buChar char="§"/>
              <a:defRPr sz="1400"/>
            </a:lvl1pPr>
          </a:lstStyle>
          <a:p>
            <a:pPr lvl="0"/>
            <a:r>
              <a:rPr lang="et-EE" noProof="0" dirty="0" smtClean="0"/>
              <a:t>Pildi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8047872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551545"/>
            <a:ext cx="10656888" cy="836666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200" b="1" i="0" cap="all" baseline="0">
                <a:solidFill>
                  <a:schemeClr val="accent2"/>
                </a:solidFill>
                <a:latin typeface="Verdana" charset="0"/>
              </a:defRPr>
            </a:lvl1pPr>
            <a:lvl2pPr>
              <a:defRPr sz="2500" b="1" i="0"/>
            </a:lvl2pPr>
          </a:lstStyle>
          <a:p>
            <a:pPr lvl="0"/>
            <a:r>
              <a:rPr lang="en-US" dirty="0" smtClean="0"/>
              <a:t>Click to edit Master 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n-US" dirty="0" smtClean="0"/>
              <a:t>text styles</a:t>
            </a:r>
          </a:p>
        </p:txBody>
      </p:sp>
      <p:sp>
        <p:nvSpPr>
          <p:cNvPr id="7" name="Table Placeholder 6"/>
          <p:cNvSpPr>
            <a:spLocks noGrp="1"/>
          </p:cNvSpPr>
          <p:nvPr>
            <p:ph type="tbl" sz="quarter" idx="23"/>
          </p:nvPr>
        </p:nvSpPr>
        <p:spPr>
          <a:xfrm>
            <a:off x="2171700" y="1628775"/>
            <a:ext cx="8964613" cy="4716463"/>
          </a:xfrm>
          <a:prstGeom prst="rect">
            <a:avLst/>
          </a:prstGeom>
        </p:spPr>
        <p:txBody>
          <a:bodyPr/>
          <a:lstStyle>
            <a:lvl1pPr>
              <a:defRPr sz="1800" baseline="0">
                <a:solidFill>
                  <a:schemeClr val="bg1"/>
                </a:solidFill>
                <a:latin typeface="Verdana" charset="0"/>
              </a:defRPr>
            </a:lvl1pPr>
          </a:lstStyle>
          <a:p>
            <a:pPr lvl="0"/>
            <a:r>
              <a:rPr lang="et-EE" noProof="0" dirty="0" smtClean="0"/>
              <a:t>Tabeli lisamiseks klõpsake ikooni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996633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lt 3"/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19052" r="15651" b="26172"/>
          <a:stretch/>
        </p:blipFill>
        <p:spPr>
          <a:xfrm>
            <a:off x="462334" y="5732251"/>
            <a:ext cx="1085205" cy="64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9" r:id="rId11"/>
    <p:sldLayoutId id="2147483920" r:id="rId12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634" userDrawn="1">
          <p15:clr>
            <a:srgbClr val="F26B43"/>
          </p15:clr>
        </p15:guide>
        <p15:guide id="2" pos="302" userDrawn="1">
          <p15:clr>
            <a:srgbClr val="F26B43"/>
          </p15:clr>
        </p15:guide>
        <p15:guide id="3" pos="1368" userDrawn="1">
          <p15:clr>
            <a:srgbClr val="F26B43"/>
          </p15:clr>
        </p15:guide>
        <p15:guide id="4" orient="horz" pos="3997" userDrawn="1">
          <p15:clr>
            <a:srgbClr val="F26B43"/>
          </p15:clr>
        </p15:guide>
        <p15:guide id="5" orient="horz" pos="1026" userDrawn="1">
          <p15:clr>
            <a:srgbClr val="F26B43"/>
          </p15:clr>
        </p15:guide>
        <p15:guide id="6" orient="horz" pos="34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563" y="2100640"/>
            <a:ext cx="4395908" cy="35343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852" y="698644"/>
            <a:ext cx="1869329" cy="140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65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hyperlink" Target="https://www.facebook.com/BSRNOAH/" TargetMode="External"/><Relationship Id="rId7" Type="http://schemas.microsoft.com/office/2007/relationships/hdphoto" Target="../media/hdphoto2.wdp"/><Relationship Id="rId2" Type="http://schemas.openxmlformats.org/officeDocument/2006/relationships/hyperlink" Target="https://sub.samk.fi/projects/noah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11" Type="http://schemas.openxmlformats.org/officeDocument/2006/relationships/image" Target="../media/image47.png"/><Relationship Id="rId5" Type="http://schemas.openxmlformats.org/officeDocument/2006/relationships/hyperlink" Target="https://twitter.com/BsrNoah" TargetMode="External"/><Relationship Id="rId10" Type="http://schemas.openxmlformats.org/officeDocument/2006/relationships/image" Target="../media/image46.png"/><Relationship Id="rId4" Type="http://schemas.openxmlformats.org/officeDocument/2006/relationships/hyperlink" Target="https://www.instagram.com/bsrnoah/" TargetMode="External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jpg"/><Relationship Id="rId7" Type="http://schemas.openxmlformats.org/officeDocument/2006/relationships/image" Target="../media/image1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gif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mailto:nils.kandler@taltech.ee" TargetMode="Externa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 kohatäide 4"/>
          <p:cNvSpPr>
            <a:spLocks noGrp="1"/>
          </p:cNvSpPr>
          <p:nvPr>
            <p:ph type="body" sz="quarter" idx="12"/>
          </p:nvPr>
        </p:nvSpPr>
        <p:spPr>
          <a:xfrm>
            <a:off x="1017201" y="3330466"/>
            <a:ext cx="8843249" cy="1500333"/>
          </a:xfrm>
        </p:spPr>
        <p:txBody>
          <a:bodyPr/>
          <a:lstStyle/>
          <a:p>
            <a:r>
              <a:rPr lang="et-EE" dirty="0" smtClean="0"/>
              <a:t>Sademeveesüsteemide </a:t>
            </a:r>
            <a:r>
              <a:rPr lang="et-EE" dirty="0"/>
              <a:t>projekti NOAH tutvustus </a:t>
            </a:r>
            <a:endParaRPr lang="et-EE" dirty="0" smtClean="0"/>
          </a:p>
          <a:p>
            <a:endParaRPr lang="et-EE" dirty="0"/>
          </a:p>
          <a:p>
            <a:r>
              <a:rPr lang="et-EE" sz="2000" dirty="0" smtClean="0"/>
              <a:t>Nils Kändler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t-EE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340" y="5364481"/>
            <a:ext cx="1752600" cy="1385570"/>
          </a:xfrm>
          <a:prstGeom prst="rect">
            <a:avLst/>
          </a:prstGeom>
        </p:spPr>
      </p:pic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032" y="5732322"/>
            <a:ext cx="1703705" cy="642620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295968"/>
            <a:ext cx="3291385" cy="15225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NOAH kontseptisoon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20</a:t>
            </a:r>
            <a:endParaRPr lang="en-GB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1325561" y="1425575"/>
            <a:ext cx="8802242" cy="47164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 smtClean="0"/>
              <a:t>Terviklik linnaplaneerimine</a:t>
            </a:r>
            <a:endParaRPr lang="et-EE" sz="2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 smtClean="0"/>
              <a:t>Olemasolevate süsteemide parem juhtimine</a:t>
            </a:r>
            <a:endParaRPr lang="et-EE" sz="2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 smtClean="0"/>
              <a:t>Omavalitsuste ja vee-ettevõtete taseme tõstmine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b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dirty="0" smtClean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169" y="5817094"/>
            <a:ext cx="1703705" cy="64262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37" y="5380740"/>
            <a:ext cx="3291385" cy="15225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504" y="3079559"/>
            <a:ext cx="2398923" cy="14415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503" y="3001893"/>
            <a:ext cx="2851599" cy="1478046"/>
          </a:xfrm>
          <a:prstGeom prst="rect">
            <a:avLst/>
          </a:prstGeom>
        </p:spPr>
      </p:pic>
      <p:sp>
        <p:nvSpPr>
          <p:cNvPr id="13" name="Right Arrow 12"/>
          <p:cNvSpPr/>
          <p:nvPr/>
        </p:nvSpPr>
        <p:spPr>
          <a:xfrm>
            <a:off x="3634178" y="3592050"/>
            <a:ext cx="641489" cy="297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0953" y="3087355"/>
            <a:ext cx="3136228" cy="1733760"/>
          </a:xfrm>
          <a:prstGeom prst="rect">
            <a:avLst/>
          </a:prstGeom>
        </p:spPr>
      </p:pic>
      <p:sp>
        <p:nvSpPr>
          <p:cNvPr id="16" name="Right Arrow 15"/>
          <p:cNvSpPr/>
          <p:nvPr/>
        </p:nvSpPr>
        <p:spPr>
          <a:xfrm>
            <a:off x="7413689" y="3592050"/>
            <a:ext cx="641489" cy="2977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21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Tervikliku planeerimise kiht - EWL</a:t>
            </a:r>
            <a:endParaRPr lang="en-US" altLang="en-US" dirty="0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906695"/>
            <a:ext cx="7175500" cy="45041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6334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Tervikliku planeerimise kiht - EWL</a:t>
            </a:r>
            <a:endParaRPr lang="en-US" altLang="en-US" dirty="0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pic>
        <p:nvPicPr>
          <p:cNvPr id="7" name="Picture 6" descr="C:\Users\Annika\Desktop\Lõputöö valmimisjärgus\uued joonsied\cad_sts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20" y="1402981"/>
            <a:ext cx="4867068" cy="3261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Annika\Desktop\Lõputöö valmimisjärgus\uued joonsied\cad_sts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43" y="1402981"/>
            <a:ext cx="4315146" cy="326148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1023991" y="4777827"/>
            <a:ext cx="947619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(a) EWL 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</a:rPr>
              <a:t>praegu</a:t>
            </a:r>
            <a:r>
              <a:rPr lang="en-GB" dirty="0" smtClean="0">
                <a:latin typeface="Verdana" panose="020B0604030504040204" pitchFamily="34" charset="0"/>
                <a:ea typeface="Verdana" panose="020B0604030504040204" pitchFamily="34" charset="0"/>
              </a:rPr>
              <a:t>; </a:t>
            </a:r>
            <a:r>
              <a:rPr lang="en-GB" dirty="0">
                <a:latin typeface="Verdana" panose="020B0604030504040204" pitchFamily="34" charset="0"/>
                <a:ea typeface="Verdana" panose="020B0604030504040204" pitchFamily="34" charset="0"/>
              </a:rPr>
              <a:t>(b) EWL </a:t>
            </a:r>
            <a:r>
              <a:rPr lang="et-EE" dirty="0" smtClean="0">
                <a:latin typeface="Verdana" panose="020B0604030504040204" pitchFamily="34" charset="0"/>
                <a:ea typeface="Verdana" panose="020B0604030504040204" pitchFamily="34" charset="0"/>
              </a:rPr>
              <a:t>kolme uue planeeringu </a:t>
            </a:r>
            <a:r>
              <a:rPr lang="et-EE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lisandusmisel</a:t>
            </a:r>
            <a:endParaRPr lang="et-E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1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 smtClean="0"/>
              <a:t>Olemasolevate süsteemide parem juhtimine</a:t>
            </a:r>
            <a:endParaRPr lang="en-US" alt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10</a:t>
            </a:r>
            <a:endParaRPr lang="en-GB" dirty="0"/>
          </a:p>
        </p:txBody>
      </p:sp>
      <p:pic>
        <p:nvPicPr>
          <p:cNvPr id="11" name="Picture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4318" y="2968798"/>
            <a:ext cx="4277681" cy="32102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467" y="1196323"/>
            <a:ext cx="4936807" cy="193631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49397" y="1797817"/>
            <a:ext cx="634407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>
                <a:latin typeface="+mj-lt"/>
              </a:rPr>
              <a:t>Olemasoleva sademeveesüsteemi mahu efektiivsem kasutamine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>
                <a:latin typeface="+mj-lt"/>
              </a:rPr>
              <a:t>Ülevoolude rakendamise vähendamine kuni 50%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>
                <a:latin typeface="+mj-lt"/>
              </a:rPr>
              <a:t>Kulud kuni 3 korda väiksemad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>
                <a:latin typeface="+mj-lt"/>
              </a:rPr>
              <a:t>Paradigma muutus – reaktiivsest </a:t>
            </a:r>
            <a:r>
              <a:rPr lang="et-EE" sz="2200" b="1" dirty="0" err="1">
                <a:latin typeface="+mj-lt"/>
              </a:rPr>
              <a:t>proaktiivseks</a:t>
            </a:r>
            <a:r>
              <a:rPr lang="et-EE" sz="2200" b="1" dirty="0">
                <a:latin typeface="+mj-lt"/>
              </a:rPr>
              <a:t>.</a:t>
            </a:r>
            <a:endParaRPr lang="et-EE" sz="2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5121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39" y="2501683"/>
            <a:ext cx="6662491" cy="4150753"/>
          </a:xfrm>
          <a:prstGeom prst="rect">
            <a:avLst/>
          </a:prstGeom>
        </p:spPr>
      </p:pic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altLang="en-US" dirty="0" smtClean="0"/>
              <a:t>Näide – targad süsteemid</a:t>
            </a:r>
            <a:endParaRPr lang="en-US" altLang="en-US" dirty="0" smtClean="0"/>
          </a:p>
        </p:txBody>
      </p:sp>
      <p:pic>
        <p:nvPicPr>
          <p:cNvPr id="12" name="Picture 3" descr="Veerenni_in-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67" y="1440440"/>
            <a:ext cx="3965000" cy="4979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ksti kohatäide 2"/>
          <p:cNvSpPr txBox="1">
            <a:spLocks/>
          </p:cNvSpPr>
          <p:nvPr/>
        </p:nvSpPr>
        <p:spPr bwMode="auto">
          <a:xfrm>
            <a:off x="3379417" y="2523568"/>
            <a:ext cx="3341412" cy="54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t-EE" altLang="et-EE" sz="2500" b="1" dirty="0" smtClean="0">
                <a:solidFill>
                  <a:schemeClr val="tx1"/>
                </a:solidFill>
                <a:latin typeface="Verdana" pitchFamily="34" charset="0"/>
              </a:rPr>
              <a:t>RTC</a:t>
            </a:r>
            <a:endParaRPr lang="en-US" altLang="et-EE" sz="2500" b="1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228767" y="2742827"/>
            <a:ext cx="1073233" cy="1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i kohatäide 2"/>
          <p:cNvSpPr txBox="1">
            <a:spLocks/>
          </p:cNvSpPr>
          <p:nvPr/>
        </p:nvSpPr>
        <p:spPr bwMode="auto">
          <a:xfrm>
            <a:off x="3767595" y="5014104"/>
            <a:ext cx="3341412" cy="54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5750" marR="0" indent="-28575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 sz="1600" kern="1200" baseline="0">
                <a:solidFill>
                  <a:schemeClr val="accent2"/>
                </a:solidFill>
                <a:latin typeface="Verdana" charset="0"/>
                <a:ea typeface="+mn-ea"/>
                <a:cs typeface="+mn-cs"/>
              </a:defRPr>
            </a:lvl1pPr>
            <a:lvl2pPr marL="5143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base">
              <a:lnSpc>
                <a:spcPct val="100000"/>
              </a:lnSpc>
              <a:spcAft>
                <a:spcPct val="0"/>
              </a:spcAft>
              <a:buFont typeface="Wingdings" panose="05000000000000000000" pitchFamily="2" charset="2"/>
              <a:buNone/>
            </a:pPr>
            <a:r>
              <a:rPr lang="et-EE" altLang="et-EE" sz="2500" b="1" dirty="0" smtClean="0">
                <a:solidFill>
                  <a:schemeClr val="tx1"/>
                </a:solidFill>
                <a:latin typeface="Verdana" pitchFamily="34" charset="0"/>
              </a:rPr>
              <a:t>RTC</a:t>
            </a:r>
            <a:endParaRPr lang="en-US" altLang="et-EE" sz="2500" b="1" dirty="0" smtClean="0">
              <a:solidFill>
                <a:schemeClr val="tx1"/>
              </a:solidFill>
              <a:latin typeface="Verdana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2560453" y="4679959"/>
            <a:ext cx="1097147" cy="577841"/>
          </a:xfrm>
          <a:prstGeom prst="straightConnector1">
            <a:avLst/>
          </a:prstGeom>
          <a:ln w="34925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15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954" y="98379"/>
            <a:ext cx="3154460" cy="2523568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5274733" y="4991335"/>
            <a:ext cx="5664200" cy="1130065"/>
          </a:xfrm>
          <a:custGeom>
            <a:avLst/>
            <a:gdLst>
              <a:gd name="connsiteX0" fmla="*/ 0 w 5664200"/>
              <a:gd name="connsiteY0" fmla="*/ 1130065 h 1130065"/>
              <a:gd name="connsiteX1" fmla="*/ 118534 w 5664200"/>
              <a:gd name="connsiteY1" fmla="*/ 884532 h 1130065"/>
              <a:gd name="connsiteX2" fmla="*/ 296334 w 5664200"/>
              <a:gd name="connsiteY2" fmla="*/ 664398 h 1130065"/>
              <a:gd name="connsiteX3" fmla="*/ 381000 w 5664200"/>
              <a:gd name="connsiteY3" fmla="*/ 461198 h 1130065"/>
              <a:gd name="connsiteX4" fmla="*/ 499534 w 5664200"/>
              <a:gd name="connsiteY4" fmla="*/ 190265 h 1130065"/>
              <a:gd name="connsiteX5" fmla="*/ 651934 w 5664200"/>
              <a:gd name="connsiteY5" fmla="*/ 46332 h 1130065"/>
              <a:gd name="connsiteX6" fmla="*/ 821267 w 5664200"/>
              <a:gd name="connsiteY6" fmla="*/ 3998 h 1130065"/>
              <a:gd name="connsiteX7" fmla="*/ 1024467 w 5664200"/>
              <a:gd name="connsiteY7" fmla="*/ 130998 h 1130065"/>
              <a:gd name="connsiteX8" fmla="*/ 1117600 w 5664200"/>
              <a:gd name="connsiteY8" fmla="*/ 122532 h 1130065"/>
              <a:gd name="connsiteX9" fmla="*/ 1380067 w 5664200"/>
              <a:gd name="connsiteY9" fmla="*/ 147932 h 1130065"/>
              <a:gd name="connsiteX10" fmla="*/ 1727200 w 5664200"/>
              <a:gd name="connsiteY10" fmla="*/ 207198 h 1130065"/>
              <a:gd name="connsiteX11" fmla="*/ 2057400 w 5664200"/>
              <a:gd name="connsiteY11" fmla="*/ 207198 h 1130065"/>
              <a:gd name="connsiteX12" fmla="*/ 2463800 w 5664200"/>
              <a:gd name="connsiteY12" fmla="*/ 241065 h 1130065"/>
              <a:gd name="connsiteX13" fmla="*/ 2760134 w 5664200"/>
              <a:gd name="connsiteY13" fmla="*/ 359598 h 1130065"/>
              <a:gd name="connsiteX14" fmla="*/ 3014134 w 5664200"/>
              <a:gd name="connsiteY14" fmla="*/ 478132 h 1130065"/>
              <a:gd name="connsiteX15" fmla="*/ 3141134 w 5664200"/>
              <a:gd name="connsiteY15" fmla="*/ 562798 h 1130065"/>
              <a:gd name="connsiteX16" fmla="*/ 3285067 w 5664200"/>
              <a:gd name="connsiteY16" fmla="*/ 765998 h 1130065"/>
              <a:gd name="connsiteX17" fmla="*/ 3572934 w 5664200"/>
              <a:gd name="connsiteY17" fmla="*/ 833732 h 1130065"/>
              <a:gd name="connsiteX18" fmla="*/ 3928534 w 5664200"/>
              <a:gd name="connsiteY18" fmla="*/ 901465 h 1130065"/>
              <a:gd name="connsiteX19" fmla="*/ 4343400 w 5664200"/>
              <a:gd name="connsiteY19" fmla="*/ 926865 h 1130065"/>
              <a:gd name="connsiteX20" fmla="*/ 4885267 w 5664200"/>
              <a:gd name="connsiteY20" fmla="*/ 901465 h 1130065"/>
              <a:gd name="connsiteX21" fmla="*/ 5418667 w 5664200"/>
              <a:gd name="connsiteY21" fmla="*/ 901465 h 1130065"/>
              <a:gd name="connsiteX22" fmla="*/ 5664200 w 5664200"/>
              <a:gd name="connsiteY22" fmla="*/ 901465 h 1130065"/>
              <a:gd name="connsiteX23" fmla="*/ 5664200 w 5664200"/>
              <a:gd name="connsiteY23" fmla="*/ 901465 h 1130065"/>
              <a:gd name="connsiteX24" fmla="*/ 5604934 w 5664200"/>
              <a:gd name="connsiteY24" fmla="*/ 969198 h 1130065"/>
              <a:gd name="connsiteX25" fmla="*/ 5638800 w 5664200"/>
              <a:gd name="connsiteY25" fmla="*/ 935332 h 1130065"/>
              <a:gd name="connsiteX26" fmla="*/ 5647267 w 5664200"/>
              <a:gd name="connsiteY26" fmla="*/ 892998 h 113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64200" h="1130065">
                <a:moveTo>
                  <a:pt x="0" y="1130065"/>
                </a:moveTo>
                <a:cubicBezTo>
                  <a:pt x="34572" y="1046104"/>
                  <a:pt x="69145" y="962143"/>
                  <a:pt x="118534" y="884532"/>
                </a:cubicBezTo>
                <a:cubicBezTo>
                  <a:pt x="167923" y="806921"/>
                  <a:pt x="252590" y="734954"/>
                  <a:pt x="296334" y="664398"/>
                </a:cubicBezTo>
                <a:cubicBezTo>
                  <a:pt x="340078" y="593842"/>
                  <a:pt x="347133" y="540220"/>
                  <a:pt x="381000" y="461198"/>
                </a:cubicBezTo>
                <a:cubicBezTo>
                  <a:pt x="414867" y="382176"/>
                  <a:pt x="454378" y="259409"/>
                  <a:pt x="499534" y="190265"/>
                </a:cubicBezTo>
                <a:cubicBezTo>
                  <a:pt x="544690" y="121121"/>
                  <a:pt x="598312" y="77376"/>
                  <a:pt x="651934" y="46332"/>
                </a:cubicBezTo>
                <a:cubicBezTo>
                  <a:pt x="705556" y="15288"/>
                  <a:pt x="759178" y="-10113"/>
                  <a:pt x="821267" y="3998"/>
                </a:cubicBezTo>
                <a:cubicBezTo>
                  <a:pt x="883356" y="18109"/>
                  <a:pt x="975078" y="111242"/>
                  <a:pt x="1024467" y="130998"/>
                </a:cubicBezTo>
                <a:cubicBezTo>
                  <a:pt x="1073856" y="150754"/>
                  <a:pt x="1058334" y="119710"/>
                  <a:pt x="1117600" y="122532"/>
                </a:cubicBezTo>
                <a:cubicBezTo>
                  <a:pt x="1176866" y="125354"/>
                  <a:pt x="1278467" y="133821"/>
                  <a:pt x="1380067" y="147932"/>
                </a:cubicBezTo>
                <a:cubicBezTo>
                  <a:pt x="1481667" y="162043"/>
                  <a:pt x="1614311" y="197320"/>
                  <a:pt x="1727200" y="207198"/>
                </a:cubicBezTo>
                <a:cubicBezTo>
                  <a:pt x="1840089" y="217076"/>
                  <a:pt x="1934633" y="201554"/>
                  <a:pt x="2057400" y="207198"/>
                </a:cubicBezTo>
                <a:cubicBezTo>
                  <a:pt x="2180167" y="212842"/>
                  <a:pt x="2346678" y="215665"/>
                  <a:pt x="2463800" y="241065"/>
                </a:cubicBezTo>
                <a:cubicBezTo>
                  <a:pt x="2580922" y="266465"/>
                  <a:pt x="2668412" y="320087"/>
                  <a:pt x="2760134" y="359598"/>
                </a:cubicBezTo>
                <a:cubicBezTo>
                  <a:pt x="2851856" y="399109"/>
                  <a:pt x="2950634" y="444265"/>
                  <a:pt x="3014134" y="478132"/>
                </a:cubicBezTo>
                <a:cubicBezTo>
                  <a:pt x="3077634" y="511999"/>
                  <a:pt x="3095979" y="514820"/>
                  <a:pt x="3141134" y="562798"/>
                </a:cubicBezTo>
                <a:cubicBezTo>
                  <a:pt x="3186290" y="610776"/>
                  <a:pt x="3213100" y="720842"/>
                  <a:pt x="3285067" y="765998"/>
                </a:cubicBezTo>
                <a:cubicBezTo>
                  <a:pt x="3357034" y="811154"/>
                  <a:pt x="3465690" y="811154"/>
                  <a:pt x="3572934" y="833732"/>
                </a:cubicBezTo>
                <a:cubicBezTo>
                  <a:pt x="3680178" y="856310"/>
                  <a:pt x="3800123" y="885943"/>
                  <a:pt x="3928534" y="901465"/>
                </a:cubicBezTo>
                <a:cubicBezTo>
                  <a:pt x="4056945" y="916987"/>
                  <a:pt x="4183945" y="926865"/>
                  <a:pt x="4343400" y="926865"/>
                </a:cubicBezTo>
                <a:cubicBezTo>
                  <a:pt x="4502855" y="926865"/>
                  <a:pt x="4706056" y="905698"/>
                  <a:pt x="4885267" y="901465"/>
                </a:cubicBezTo>
                <a:cubicBezTo>
                  <a:pt x="5064478" y="897232"/>
                  <a:pt x="5418667" y="901465"/>
                  <a:pt x="5418667" y="901465"/>
                </a:cubicBezTo>
                <a:lnTo>
                  <a:pt x="5664200" y="901465"/>
                </a:lnTo>
                <a:lnTo>
                  <a:pt x="5664200" y="901465"/>
                </a:lnTo>
                <a:cubicBezTo>
                  <a:pt x="5654322" y="912754"/>
                  <a:pt x="5609167" y="963554"/>
                  <a:pt x="5604934" y="969198"/>
                </a:cubicBezTo>
                <a:cubicBezTo>
                  <a:pt x="5600701" y="974842"/>
                  <a:pt x="5631745" y="948032"/>
                  <a:pt x="5638800" y="935332"/>
                </a:cubicBezTo>
                <a:cubicBezTo>
                  <a:pt x="5645855" y="922632"/>
                  <a:pt x="5646561" y="907815"/>
                  <a:pt x="5647267" y="892998"/>
                </a:cubicBezTo>
              </a:path>
            </a:pathLst>
          </a:custGeom>
          <a:noFill/>
          <a:ln w="104775">
            <a:solidFill>
              <a:srgbClr val="FF0000">
                <a:alpha val="7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4"/>
          <p:cNvSpPr/>
          <p:nvPr/>
        </p:nvSpPr>
        <p:spPr>
          <a:xfrm>
            <a:off x="5444067" y="3563546"/>
            <a:ext cx="5554595" cy="2373891"/>
          </a:xfrm>
          <a:custGeom>
            <a:avLst/>
            <a:gdLst>
              <a:gd name="connsiteX0" fmla="*/ 0 w 5554595"/>
              <a:gd name="connsiteY0" fmla="*/ 2312321 h 2373891"/>
              <a:gd name="connsiteX1" fmla="*/ 127000 w 5554595"/>
              <a:gd name="connsiteY1" fmla="*/ 1787387 h 2373891"/>
              <a:gd name="connsiteX2" fmla="*/ 177800 w 5554595"/>
              <a:gd name="connsiteY2" fmla="*/ 1321721 h 2373891"/>
              <a:gd name="connsiteX3" fmla="*/ 262466 w 5554595"/>
              <a:gd name="connsiteY3" fmla="*/ 796787 h 2373891"/>
              <a:gd name="connsiteX4" fmla="*/ 304800 w 5554595"/>
              <a:gd name="connsiteY4" fmla="*/ 483521 h 2373891"/>
              <a:gd name="connsiteX5" fmla="*/ 457200 w 5554595"/>
              <a:gd name="connsiteY5" fmla="*/ 77121 h 2373891"/>
              <a:gd name="connsiteX6" fmla="*/ 601133 w 5554595"/>
              <a:gd name="connsiteY6" fmla="*/ 921 h 2373891"/>
              <a:gd name="connsiteX7" fmla="*/ 753533 w 5554595"/>
              <a:gd name="connsiteY7" fmla="*/ 94054 h 2373891"/>
              <a:gd name="connsiteX8" fmla="*/ 821266 w 5554595"/>
              <a:gd name="connsiteY8" fmla="*/ 305721 h 2373891"/>
              <a:gd name="connsiteX9" fmla="*/ 931333 w 5554595"/>
              <a:gd name="connsiteY9" fmla="*/ 771387 h 2373891"/>
              <a:gd name="connsiteX10" fmla="*/ 1100666 w 5554595"/>
              <a:gd name="connsiteY10" fmla="*/ 1380987 h 2373891"/>
              <a:gd name="connsiteX11" fmla="*/ 1193800 w 5554595"/>
              <a:gd name="connsiteY11" fmla="*/ 1778921 h 2373891"/>
              <a:gd name="connsiteX12" fmla="*/ 1303866 w 5554595"/>
              <a:gd name="connsiteY12" fmla="*/ 2015987 h 2373891"/>
              <a:gd name="connsiteX13" fmla="*/ 1447800 w 5554595"/>
              <a:gd name="connsiteY13" fmla="*/ 2134521 h 2373891"/>
              <a:gd name="connsiteX14" fmla="*/ 1761066 w 5554595"/>
              <a:gd name="connsiteY14" fmla="*/ 2219187 h 2373891"/>
              <a:gd name="connsiteX15" fmla="*/ 2133600 w 5554595"/>
              <a:gd name="connsiteY15" fmla="*/ 2286921 h 2373891"/>
              <a:gd name="connsiteX16" fmla="*/ 2692400 w 5554595"/>
              <a:gd name="connsiteY16" fmla="*/ 2363121 h 2373891"/>
              <a:gd name="connsiteX17" fmla="*/ 3361266 w 5554595"/>
              <a:gd name="connsiteY17" fmla="*/ 2371587 h 2373891"/>
              <a:gd name="connsiteX18" fmla="*/ 3945466 w 5554595"/>
              <a:gd name="connsiteY18" fmla="*/ 2346187 h 2373891"/>
              <a:gd name="connsiteX19" fmla="*/ 5435600 w 5554595"/>
              <a:gd name="connsiteY19" fmla="*/ 2337721 h 2373891"/>
              <a:gd name="connsiteX20" fmla="*/ 5435600 w 5554595"/>
              <a:gd name="connsiteY20" fmla="*/ 2329254 h 2373891"/>
              <a:gd name="connsiteX21" fmla="*/ 5215466 w 5554595"/>
              <a:gd name="connsiteY21" fmla="*/ 2329254 h 237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554595" h="2373891">
                <a:moveTo>
                  <a:pt x="0" y="2312321"/>
                </a:moveTo>
                <a:cubicBezTo>
                  <a:pt x="48683" y="2132404"/>
                  <a:pt x="97367" y="1952487"/>
                  <a:pt x="127000" y="1787387"/>
                </a:cubicBezTo>
                <a:cubicBezTo>
                  <a:pt x="156633" y="1622287"/>
                  <a:pt x="155222" y="1486821"/>
                  <a:pt x="177800" y="1321721"/>
                </a:cubicBezTo>
                <a:cubicBezTo>
                  <a:pt x="200378" y="1156621"/>
                  <a:pt x="241299" y="936487"/>
                  <a:pt x="262466" y="796787"/>
                </a:cubicBezTo>
                <a:cubicBezTo>
                  <a:pt x="283633" y="657087"/>
                  <a:pt x="272344" y="603465"/>
                  <a:pt x="304800" y="483521"/>
                </a:cubicBezTo>
                <a:cubicBezTo>
                  <a:pt x="337256" y="363577"/>
                  <a:pt x="407811" y="157554"/>
                  <a:pt x="457200" y="77121"/>
                </a:cubicBezTo>
                <a:cubicBezTo>
                  <a:pt x="506589" y="-3312"/>
                  <a:pt x="551744" y="-1901"/>
                  <a:pt x="601133" y="921"/>
                </a:cubicBezTo>
                <a:cubicBezTo>
                  <a:pt x="650522" y="3743"/>
                  <a:pt x="716844" y="43254"/>
                  <a:pt x="753533" y="94054"/>
                </a:cubicBezTo>
                <a:cubicBezTo>
                  <a:pt x="790222" y="144854"/>
                  <a:pt x="791633" y="192832"/>
                  <a:pt x="821266" y="305721"/>
                </a:cubicBezTo>
                <a:cubicBezTo>
                  <a:pt x="850899" y="418610"/>
                  <a:pt x="884766" y="592176"/>
                  <a:pt x="931333" y="771387"/>
                </a:cubicBezTo>
                <a:cubicBezTo>
                  <a:pt x="977900" y="950598"/>
                  <a:pt x="1056922" y="1213065"/>
                  <a:pt x="1100666" y="1380987"/>
                </a:cubicBezTo>
                <a:cubicBezTo>
                  <a:pt x="1144410" y="1548909"/>
                  <a:pt x="1159933" y="1673088"/>
                  <a:pt x="1193800" y="1778921"/>
                </a:cubicBezTo>
                <a:cubicBezTo>
                  <a:pt x="1227667" y="1884754"/>
                  <a:pt x="1261533" y="1956720"/>
                  <a:pt x="1303866" y="2015987"/>
                </a:cubicBezTo>
                <a:cubicBezTo>
                  <a:pt x="1346199" y="2075254"/>
                  <a:pt x="1371600" y="2100654"/>
                  <a:pt x="1447800" y="2134521"/>
                </a:cubicBezTo>
                <a:cubicBezTo>
                  <a:pt x="1524000" y="2168388"/>
                  <a:pt x="1646766" y="2193787"/>
                  <a:pt x="1761066" y="2219187"/>
                </a:cubicBezTo>
                <a:cubicBezTo>
                  <a:pt x="1875366" y="2244587"/>
                  <a:pt x="1978378" y="2262932"/>
                  <a:pt x="2133600" y="2286921"/>
                </a:cubicBezTo>
                <a:cubicBezTo>
                  <a:pt x="2288822" y="2310910"/>
                  <a:pt x="2487789" y="2349010"/>
                  <a:pt x="2692400" y="2363121"/>
                </a:cubicBezTo>
                <a:cubicBezTo>
                  <a:pt x="2897011" y="2377232"/>
                  <a:pt x="3152422" y="2374409"/>
                  <a:pt x="3361266" y="2371587"/>
                </a:cubicBezTo>
                <a:cubicBezTo>
                  <a:pt x="3570110" y="2368765"/>
                  <a:pt x="3599744" y="2351831"/>
                  <a:pt x="3945466" y="2346187"/>
                </a:cubicBezTo>
                <a:cubicBezTo>
                  <a:pt x="4291188" y="2340543"/>
                  <a:pt x="5435600" y="2337721"/>
                  <a:pt x="5435600" y="2337721"/>
                </a:cubicBezTo>
                <a:cubicBezTo>
                  <a:pt x="5683956" y="2334899"/>
                  <a:pt x="5472289" y="2330665"/>
                  <a:pt x="5435600" y="2329254"/>
                </a:cubicBezTo>
                <a:cubicBezTo>
                  <a:pt x="5398911" y="2327843"/>
                  <a:pt x="5307188" y="2328548"/>
                  <a:pt x="5215466" y="2329254"/>
                </a:cubicBezTo>
              </a:path>
            </a:pathLst>
          </a:custGeom>
          <a:noFill/>
          <a:ln w="95250">
            <a:solidFill>
              <a:srgbClr val="0070C0">
                <a:alpha val="66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16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1743" y="800715"/>
            <a:ext cx="7060030" cy="56466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HAAPSALU PILOOTALA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94" y="2040556"/>
            <a:ext cx="3368843" cy="252663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479424" y="2040556"/>
            <a:ext cx="2848238" cy="2851955"/>
          </a:xfrm>
          <a:prstGeom prst="ellipse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327662" y="3035431"/>
            <a:ext cx="1300899" cy="268441"/>
          </a:xfrm>
          <a:prstGeom prst="line">
            <a:avLst/>
          </a:prstGeom>
          <a:ln w="539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11232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161" y="549275"/>
            <a:ext cx="4029679" cy="58289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22" y="2119303"/>
            <a:ext cx="4237704" cy="3178278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RAKVERE PILOOTALA</a:t>
            </a:r>
            <a:endParaRPr lang="en-GB" dirty="0"/>
          </a:p>
        </p:txBody>
      </p:sp>
      <p:sp>
        <p:nvSpPr>
          <p:cNvPr id="7" name="Oval 6"/>
          <p:cNvSpPr/>
          <p:nvPr/>
        </p:nvSpPr>
        <p:spPr>
          <a:xfrm>
            <a:off x="479424" y="2040556"/>
            <a:ext cx="2848238" cy="2851955"/>
          </a:xfrm>
          <a:prstGeom prst="ellipse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3314532" y="3708442"/>
            <a:ext cx="2925401" cy="702691"/>
          </a:xfrm>
          <a:prstGeom prst="line">
            <a:avLst/>
          </a:prstGeom>
          <a:ln w="539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4"/>
          <p:cNvSpPr/>
          <p:nvPr/>
        </p:nvSpPr>
        <p:spPr>
          <a:xfrm>
            <a:off x="5081384" y="701025"/>
            <a:ext cx="2905081" cy="5623388"/>
          </a:xfrm>
          <a:custGeom>
            <a:avLst/>
            <a:gdLst>
              <a:gd name="connsiteX0" fmla="*/ 161380 w 2905081"/>
              <a:gd name="connsiteY0" fmla="*/ 43769 h 5623388"/>
              <a:gd name="connsiteX1" fmla="*/ 212180 w 2905081"/>
              <a:gd name="connsiteY1" fmla="*/ 35303 h 5623388"/>
              <a:gd name="connsiteX2" fmla="*/ 559313 w 2905081"/>
              <a:gd name="connsiteY2" fmla="*/ 18369 h 5623388"/>
              <a:gd name="connsiteX3" fmla="*/ 525447 w 2905081"/>
              <a:gd name="connsiteY3" fmla="*/ 323169 h 5623388"/>
              <a:gd name="connsiteX4" fmla="*/ 660913 w 2905081"/>
              <a:gd name="connsiteY4" fmla="*/ 839636 h 5623388"/>
              <a:gd name="connsiteX5" fmla="*/ 804847 w 2905081"/>
              <a:gd name="connsiteY5" fmla="*/ 1203703 h 5623388"/>
              <a:gd name="connsiteX6" fmla="*/ 965713 w 2905081"/>
              <a:gd name="connsiteY6" fmla="*/ 1161369 h 5623388"/>
              <a:gd name="connsiteX7" fmla="*/ 1346713 w 2905081"/>
              <a:gd name="connsiteY7" fmla="*/ 975103 h 5623388"/>
              <a:gd name="connsiteX8" fmla="*/ 1761580 w 2905081"/>
              <a:gd name="connsiteY8" fmla="*/ 856569 h 5623388"/>
              <a:gd name="connsiteX9" fmla="*/ 1913980 w 2905081"/>
              <a:gd name="connsiteY9" fmla="*/ 1102103 h 5623388"/>
              <a:gd name="connsiteX10" fmla="*/ 1998647 w 2905081"/>
              <a:gd name="connsiteY10" fmla="*/ 1178303 h 5623388"/>
              <a:gd name="connsiteX11" fmla="*/ 2235713 w 2905081"/>
              <a:gd name="connsiteY11" fmla="*/ 1347636 h 5623388"/>
              <a:gd name="connsiteX12" fmla="*/ 2294980 w 2905081"/>
              <a:gd name="connsiteY12" fmla="*/ 1796369 h 5623388"/>
              <a:gd name="connsiteX13" fmla="*/ 2311913 w 2905081"/>
              <a:gd name="connsiteY13" fmla="*/ 1914903 h 5623388"/>
              <a:gd name="connsiteX14" fmla="*/ 2667513 w 2905081"/>
              <a:gd name="connsiteY14" fmla="*/ 2135036 h 5623388"/>
              <a:gd name="connsiteX15" fmla="*/ 2752180 w 2905081"/>
              <a:gd name="connsiteY15" fmla="*/ 2422903 h 5623388"/>
              <a:gd name="connsiteX16" fmla="*/ 2760647 w 2905081"/>
              <a:gd name="connsiteY16" fmla="*/ 2592236 h 5623388"/>
              <a:gd name="connsiteX17" fmla="*/ 2455847 w 2905081"/>
              <a:gd name="connsiteY17" fmla="*/ 2786969 h 5623388"/>
              <a:gd name="connsiteX18" fmla="*/ 2396580 w 2905081"/>
              <a:gd name="connsiteY18" fmla="*/ 2998636 h 5623388"/>
              <a:gd name="connsiteX19" fmla="*/ 2286513 w 2905081"/>
              <a:gd name="connsiteY19" fmla="*/ 3294969 h 5623388"/>
              <a:gd name="connsiteX20" fmla="*/ 2269580 w 2905081"/>
              <a:gd name="connsiteY20" fmla="*/ 3532036 h 5623388"/>
              <a:gd name="connsiteX21" fmla="*/ 2354247 w 2905081"/>
              <a:gd name="connsiteY21" fmla="*/ 3684436 h 5623388"/>
              <a:gd name="connsiteX22" fmla="*/ 2608247 w 2905081"/>
              <a:gd name="connsiteY22" fmla="*/ 3633636 h 5623388"/>
              <a:gd name="connsiteX23" fmla="*/ 2836847 w 2905081"/>
              <a:gd name="connsiteY23" fmla="*/ 3811436 h 5623388"/>
              <a:gd name="connsiteX24" fmla="*/ 2904580 w 2905081"/>
              <a:gd name="connsiteY24" fmla="*/ 4056969 h 5623388"/>
              <a:gd name="connsiteX25" fmla="*/ 2811447 w 2905081"/>
              <a:gd name="connsiteY25" fmla="*/ 4336369 h 5623388"/>
              <a:gd name="connsiteX26" fmla="*/ 2582847 w 2905081"/>
              <a:gd name="connsiteY26" fmla="*/ 4454903 h 5623388"/>
              <a:gd name="connsiteX27" fmla="*/ 2261113 w 2905081"/>
              <a:gd name="connsiteY27" fmla="*/ 4505703 h 5623388"/>
              <a:gd name="connsiteX28" fmla="*/ 2159513 w 2905081"/>
              <a:gd name="connsiteY28" fmla="*/ 4649636 h 5623388"/>
              <a:gd name="connsiteX29" fmla="*/ 2074847 w 2905081"/>
              <a:gd name="connsiteY29" fmla="*/ 4810503 h 5623388"/>
              <a:gd name="connsiteX30" fmla="*/ 2024047 w 2905081"/>
              <a:gd name="connsiteY30" fmla="*/ 4988303 h 5623388"/>
              <a:gd name="connsiteX31" fmla="*/ 1981713 w 2905081"/>
              <a:gd name="connsiteY31" fmla="*/ 5301569 h 5623388"/>
              <a:gd name="connsiteX32" fmla="*/ 1913980 w 2905081"/>
              <a:gd name="connsiteY32" fmla="*/ 5504769 h 5623388"/>
              <a:gd name="connsiteX33" fmla="*/ 1719247 w 2905081"/>
              <a:gd name="connsiteY33" fmla="*/ 5623303 h 5623388"/>
              <a:gd name="connsiteX34" fmla="*/ 1499113 w 2905081"/>
              <a:gd name="connsiteY34" fmla="*/ 5487836 h 5623388"/>
              <a:gd name="connsiteX35" fmla="*/ 1499113 w 2905081"/>
              <a:gd name="connsiteY35" fmla="*/ 5250769 h 5623388"/>
              <a:gd name="connsiteX36" fmla="*/ 1414447 w 2905081"/>
              <a:gd name="connsiteY36" fmla="*/ 5149169 h 5623388"/>
              <a:gd name="connsiteX37" fmla="*/ 1194313 w 2905081"/>
              <a:gd name="connsiteY37" fmla="*/ 5191503 h 5623388"/>
              <a:gd name="connsiteX38" fmla="*/ 965713 w 2905081"/>
              <a:gd name="connsiteY38" fmla="*/ 5250769 h 5623388"/>
              <a:gd name="connsiteX39" fmla="*/ 830247 w 2905081"/>
              <a:gd name="connsiteY39" fmla="*/ 5174569 h 5623388"/>
              <a:gd name="connsiteX40" fmla="*/ 974180 w 2905081"/>
              <a:gd name="connsiteY40" fmla="*/ 5030636 h 5623388"/>
              <a:gd name="connsiteX41" fmla="*/ 1160447 w 2905081"/>
              <a:gd name="connsiteY41" fmla="*/ 4937503 h 5623388"/>
              <a:gd name="connsiteX42" fmla="*/ 1219713 w 2905081"/>
              <a:gd name="connsiteY42" fmla="*/ 4751236 h 5623388"/>
              <a:gd name="connsiteX43" fmla="*/ 1151980 w 2905081"/>
              <a:gd name="connsiteY43" fmla="*/ 4471836 h 5623388"/>
              <a:gd name="connsiteX44" fmla="*/ 1253580 w 2905081"/>
              <a:gd name="connsiteY44" fmla="*/ 4387169 h 5623388"/>
              <a:gd name="connsiteX45" fmla="*/ 1304380 w 2905081"/>
              <a:gd name="connsiteY45" fmla="*/ 4183969 h 5623388"/>
              <a:gd name="connsiteX46" fmla="*/ 1338247 w 2905081"/>
              <a:gd name="connsiteY46" fmla="*/ 3955369 h 5623388"/>
              <a:gd name="connsiteX47" fmla="*/ 974180 w 2905081"/>
              <a:gd name="connsiteY47" fmla="*/ 3946903 h 5623388"/>
              <a:gd name="connsiteX48" fmla="*/ 770980 w 2905081"/>
              <a:gd name="connsiteY48" fmla="*/ 3862236 h 5623388"/>
              <a:gd name="connsiteX49" fmla="*/ 770980 w 2905081"/>
              <a:gd name="connsiteY49" fmla="*/ 3574369 h 5623388"/>
              <a:gd name="connsiteX50" fmla="*/ 720180 w 2905081"/>
              <a:gd name="connsiteY50" fmla="*/ 3218769 h 5623388"/>
              <a:gd name="connsiteX51" fmla="*/ 703247 w 2905081"/>
              <a:gd name="connsiteY51" fmla="*/ 2956303 h 5623388"/>
              <a:gd name="connsiteX52" fmla="*/ 686313 w 2905081"/>
              <a:gd name="connsiteY52" fmla="*/ 2778503 h 5623388"/>
              <a:gd name="connsiteX53" fmla="*/ 720180 w 2905081"/>
              <a:gd name="connsiteY53" fmla="*/ 2524503 h 5623388"/>
              <a:gd name="connsiteX54" fmla="*/ 762513 w 2905081"/>
              <a:gd name="connsiteY54" fmla="*/ 2414436 h 5623388"/>
              <a:gd name="connsiteX55" fmla="*/ 762513 w 2905081"/>
              <a:gd name="connsiteY55" fmla="*/ 2135036 h 5623388"/>
              <a:gd name="connsiteX56" fmla="*/ 660913 w 2905081"/>
              <a:gd name="connsiteY56" fmla="*/ 1864103 h 5623388"/>
              <a:gd name="connsiteX57" fmla="*/ 550847 w 2905081"/>
              <a:gd name="connsiteY57" fmla="*/ 1754036 h 5623388"/>
              <a:gd name="connsiteX58" fmla="*/ 373047 w 2905081"/>
              <a:gd name="connsiteY58" fmla="*/ 1770969 h 5623388"/>
              <a:gd name="connsiteX59" fmla="*/ 186780 w 2905081"/>
              <a:gd name="connsiteY59" fmla="*/ 1686303 h 5623388"/>
              <a:gd name="connsiteX60" fmla="*/ 152913 w 2905081"/>
              <a:gd name="connsiteY60" fmla="*/ 1347636 h 5623388"/>
              <a:gd name="connsiteX61" fmla="*/ 271447 w 2905081"/>
              <a:gd name="connsiteY61" fmla="*/ 1229103 h 5623388"/>
              <a:gd name="connsiteX62" fmla="*/ 279913 w 2905081"/>
              <a:gd name="connsiteY62" fmla="*/ 907369 h 5623388"/>
              <a:gd name="connsiteX63" fmla="*/ 127513 w 2905081"/>
              <a:gd name="connsiteY63" fmla="*/ 627969 h 5623388"/>
              <a:gd name="connsiteX64" fmla="*/ 51313 w 2905081"/>
              <a:gd name="connsiteY64" fmla="*/ 416303 h 5623388"/>
              <a:gd name="connsiteX65" fmla="*/ 513 w 2905081"/>
              <a:gd name="connsiteY65" fmla="*/ 246969 h 5623388"/>
              <a:gd name="connsiteX66" fmla="*/ 34380 w 2905081"/>
              <a:gd name="connsiteY66" fmla="*/ 128436 h 5623388"/>
              <a:gd name="connsiteX67" fmla="*/ 161380 w 2905081"/>
              <a:gd name="connsiteY67" fmla="*/ 43769 h 562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2905081" h="5623388">
                <a:moveTo>
                  <a:pt x="161380" y="43769"/>
                </a:moveTo>
                <a:cubicBezTo>
                  <a:pt x="191013" y="28247"/>
                  <a:pt x="145858" y="39536"/>
                  <a:pt x="212180" y="35303"/>
                </a:cubicBezTo>
                <a:cubicBezTo>
                  <a:pt x="278502" y="31070"/>
                  <a:pt x="507102" y="-29609"/>
                  <a:pt x="559313" y="18369"/>
                </a:cubicBezTo>
                <a:cubicBezTo>
                  <a:pt x="611524" y="66347"/>
                  <a:pt x="508514" y="186291"/>
                  <a:pt x="525447" y="323169"/>
                </a:cubicBezTo>
                <a:cubicBezTo>
                  <a:pt x="542380" y="460047"/>
                  <a:pt x="614346" y="692880"/>
                  <a:pt x="660913" y="839636"/>
                </a:cubicBezTo>
                <a:cubicBezTo>
                  <a:pt x="707480" y="986392"/>
                  <a:pt x="754047" y="1150081"/>
                  <a:pt x="804847" y="1203703"/>
                </a:cubicBezTo>
                <a:cubicBezTo>
                  <a:pt x="855647" y="1257325"/>
                  <a:pt x="875402" y="1199469"/>
                  <a:pt x="965713" y="1161369"/>
                </a:cubicBezTo>
                <a:cubicBezTo>
                  <a:pt x="1056024" y="1123269"/>
                  <a:pt x="1214069" y="1025903"/>
                  <a:pt x="1346713" y="975103"/>
                </a:cubicBezTo>
                <a:cubicBezTo>
                  <a:pt x="1479358" y="924303"/>
                  <a:pt x="1667035" y="835402"/>
                  <a:pt x="1761580" y="856569"/>
                </a:cubicBezTo>
                <a:cubicBezTo>
                  <a:pt x="1856125" y="877736"/>
                  <a:pt x="1874469" y="1048481"/>
                  <a:pt x="1913980" y="1102103"/>
                </a:cubicBezTo>
                <a:cubicBezTo>
                  <a:pt x="1953491" y="1155725"/>
                  <a:pt x="1945025" y="1137381"/>
                  <a:pt x="1998647" y="1178303"/>
                </a:cubicBezTo>
                <a:cubicBezTo>
                  <a:pt x="2052269" y="1219225"/>
                  <a:pt x="2186324" y="1244625"/>
                  <a:pt x="2235713" y="1347636"/>
                </a:cubicBezTo>
                <a:cubicBezTo>
                  <a:pt x="2285102" y="1450647"/>
                  <a:pt x="2282280" y="1701825"/>
                  <a:pt x="2294980" y="1796369"/>
                </a:cubicBezTo>
                <a:cubicBezTo>
                  <a:pt x="2307680" y="1890914"/>
                  <a:pt x="2249824" y="1858459"/>
                  <a:pt x="2311913" y="1914903"/>
                </a:cubicBezTo>
                <a:cubicBezTo>
                  <a:pt x="2374002" y="1971347"/>
                  <a:pt x="2594135" y="2050369"/>
                  <a:pt x="2667513" y="2135036"/>
                </a:cubicBezTo>
                <a:cubicBezTo>
                  <a:pt x="2740891" y="2219703"/>
                  <a:pt x="2736658" y="2346703"/>
                  <a:pt x="2752180" y="2422903"/>
                </a:cubicBezTo>
                <a:cubicBezTo>
                  <a:pt x="2767702" y="2499103"/>
                  <a:pt x="2810036" y="2531558"/>
                  <a:pt x="2760647" y="2592236"/>
                </a:cubicBezTo>
                <a:cubicBezTo>
                  <a:pt x="2711258" y="2652914"/>
                  <a:pt x="2516525" y="2719236"/>
                  <a:pt x="2455847" y="2786969"/>
                </a:cubicBezTo>
                <a:cubicBezTo>
                  <a:pt x="2395169" y="2854702"/>
                  <a:pt x="2424802" y="2913969"/>
                  <a:pt x="2396580" y="2998636"/>
                </a:cubicBezTo>
                <a:cubicBezTo>
                  <a:pt x="2368358" y="3083303"/>
                  <a:pt x="2307680" y="3206069"/>
                  <a:pt x="2286513" y="3294969"/>
                </a:cubicBezTo>
                <a:cubicBezTo>
                  <a:pt x="2265346" y="3383869"/>
                  <a:pt x="2258291" y="3467125"/>
                  <a:pt x="2269580" y="3532036"/>
                </a:cubicBezTo>
                <a:cubicBezTo>
                  <a:pt x="2280869" y="3596947"/>
                  <a:pt x="2297802" y="3667503"/>
                  <a:pt x="2354247" y="3684436"/>
                </a:cubicBezTo>
                <a:cubicBezTo>
                  <a:pt x="2410692" y="3701369"/>
                  <a:pt x="2527814" y="3612469"/>
                  <a:pt x="2608247" y="3633636"/>
                </a:cubicBezTo>
                <a:cubicBezTo>
                  <a:pt x="2688680" y="3654803"/>
                  <a:pt x="2787458" y="3740881"/>
                  <a:pt x="2836847" y="3811436"/>
                </a:cubicBezTo>
                <a:cubicBezTo>
                  <a:pt x="2886236" y="3881992"/>
                  <a:pt x="2908813" y="3969480"/>
                  <a:pt x="2904580" y="4056969"/>
                </a:cubicBezTo>
                <a:cubicBezTo>
                  <a:pt x="2900347" y="4144458"/>
                  <a:pt x="2865069" y="4270047"/>
                  <a:pt x="2811447" y="4336369"/>
                </a:cubicBezTo>
                <a:cubicBezTo>
                  <a:pt x="2757825" y="4402691"/>
                  <a:pt x="2674569" y="4426681"/>
                  <a:pt x="2582847" y="4454903"/>
                </a:cubicBezTo>
                <a:cubicBezTo>
                  <a:pt x="2491125" y="4483125"/>
                  <a:pt x="2331669" y="4473248"/>
                  <a:pt x="2261113" y="4505703"/>
                </a:cubicBezTo>
                <a:cubicBezTo>
                  <a:pt x="2190557" y="4538159"/>
                  <a:pt x="2190557" y="4598836"/>
                  <a:pt x="2159513" y="4649636"/>
                </a:cubicBezTo>
                <a:cubicBezTo>
                  <a:pt x="2128469" y="4700436"/>
                  <a:pt x="2097425" y="4754059"/>
                  <a:pt x="2074847" y="4810503"/>
                </a:cubicBezTo>
                <a:cubicBezTo>
                  <a:pt x="2052269" y="4866947"/>
                  <a:pt x="2039569" y="4906459"/>
                  <a:pt x="2024047" y="4988303"/>
                </a:cubicBezTo>
                <a:cubicBezTo>
                  <a:pt x="2008525" y="5070147"/>
                  <a:pt x="2000058" y="5215491"/>
                  <a:pt x="1981713" y="5301569"/>
                </a:cubicBezTo>
                <a:cubicBezTo>
                  <a:pt x="1963369" y="5387647"/>
                  <a:pt x="1957724" y="5451147"/>
                  <a:pt x="1913980" y="5504769"/>
                </a:cubicBezTo>
                <a:cubicBezTo>
                  <a:pt x="1870236" y="5558391"/>
                  <a:pt x="1788391" y="5626125"/>
                  <a:pt x="1719247" y="5623303"/>
                </a:cubicBezTo>
                <a:cubicBezTo>
                  <a:pt x="1650103" y="5620481"/>
                  <a:pt x="1535802" y="5549925"/>
                  <a:pt x="1499113" y="5487836"/>
                </a:cubicBezTo>
                <a:cubicBezTo>
                  <a:pt x="1462424" y="5425747"/>
                  <a:pt x="1513224" y="5307213"/>
                  <a:pt x="1499113" y="5250769"/>
                </a:cubicBezTo>
                <a:cubicBezTo>
                  <a:pt x="1485002" y="5194325"/>
                  <a:pt x="1465247" y="5159047"/>
                  <a:pt x="1414447" y="5149169"/>
                </a:cubicBezTo>
                <a:cubicBezTo>
                  <a:pt x="1363647" y="5139291"/>
                  <a:pt x="1269102" y="5174570"/>
                  <a:pt x="1194313" y="5191503"/>
                </a:cubicBezTo>
                <a:cubicBezTo>
                  <a:pt x="1119524" y="5208436"/>
                  <a:pt x="1026391" y="5253591"/>
                  <a:pt x="965713" y="5250769"/>
                </a:cubicBezTo>
                <a:cubicBezTo>
                  <a:pt x="905035" y="5247947"/>
                  <a:pt x="828836" y="5211258"/>
                  <a:pt x="830247" y="5174569"/>
                </a:cubicBezTo>
                <a:cubicBezTo>
                  <a:pt x="831658" y="5137880"/>
                  <a:pt x="919147" y="5070147"/>
                  <a:pt x="974180" y="5030636"/>
                </a:cubicBezTo>
                <a:cubicBezTo>
                  <a:pt x="1029213" y="4991125"/>
                  <a:pt x="1119525" y="4984070"/>
                  <a:pt x="1160447" y="4937503"/>
                </a:cubicBezTo>
                <a:cubicBezTo>
                  <a:pt x="1201369" y="4890936"/>
                  <a:pt x="1221124" y="4828847"/>
                  <a:pt x="1219713" y="4751236"/>
                </a:cubicBezTo>
                <a:cubicBezTo>
                  <a:pt x="1218302" y="4673625"/>
                  <a:pt x="1146336" y="4532514"/>
                  <a:pt x="1151980" y="4471836"/>
                </a:cubicBezTo>
                <a:cubicBezTo>
                  <a:pt x="1157624" y="4411158"/>
                  <a:pt x="1228180" y="4435147"/>
                  <a:pt x="1253580" y="4387169"/>
                </a:cubicBezTo>
                <a:cubicBezTo>
                  <a:pt x="1278980" y="4339191"/>
                  <a:pt x="1290269" y="4255936"/>
                  <a:pt x="1304380" y="4183969"/>
                </a:cubicBezTo>
                <a:cubicBezTo>
                  <a:pt x="1318491" y="4112002"/>
                  <a:pt x="1393280" y="3994880"/>
                  <a:pt x="1338247" y="3955369"/>
                </a:cubicBezTo>
                <a:cubicBezTo>
                  <a:pt x="1283214" y="3915858"/>
                  <a:pt x="1068724" y="3962425"/>
                  <a:pt x="974180" y="3946903"/>
                </a:cubicBezTo>
                <a:cubicBezTo>
                  <a:pt x="879636" y="3931381"/>
                  <a:pt x="804847" y="3924325"/>
                  <a:pt x="770980" y="3862236"/>
                </a:cubicBezTo>
                <a:cubicBezTo>
                  <a:pt x="737113" y="3800147"/>
                  <a:pt x="779447" y="3681613"/>
                  <a:pt x="770980" y="3574369"/>
                </a:cubicBezTo>
                <a:cubicBezTo>
                  <a:pt x="762513" y="3467125"/>
                  <a:pt x="731469" y="3321780"/>
                  <a:pt x="720180" y="3218769"/>
                </a:cubicBezTo>
                <a:cubicBezTo>
                  <a:pt x="708891" y="3115758"/>
                  <a:pt x="708892" y="3029681"/>
                  <a:pt x="703247" y="2956303"/>
                </a:cubicBezTo>
                <a:cubicBezTo>
                  <a:pt x="697602" y="2882925"/>
                  <a:pt x="683491" y="2850470"/>
                  <a:pt x="686313" y="2778503"/>
                </a:cubicBezTo>
                <a:cubicBezTo>
                  <a:pt x="689135" y="2706536"/>
                  <a:pt x="707480" y="2585181"/>
                  <a:pt x="720180" y="2524503"/>
                </a:cubicBezTo>
                <a:cubicBezTo>
                  <a:pt x="732880" y="2463825"/>
                  <a:pt x="755458" y="2479347"/>
                  <a:pt x="762513" y="2414436"/>
                </a:cubicBezTo>
                <a:cubicBezTo>
                  <a:pt x="769568" y="2349525"/>
                  <a:pt x="779446" y="2226758"/>
                  <a:pt x="762513" y="2135036"/>
                </a:cubicBezTo>
                <a:cubicBezTo>
                  <a:pt x="745580" y="2043314"/>
                  <a:pt x="696191" y="1927603"/>
                  <a:pt x="660913" y="1864103"/>
                </a:cubicBezTo>
                <a:cubicBezTo>
                  <a:pt x="625635" y="1800603"/>
                  <a:pt x="598825" y="1769558"/>
                  <a:pt x="550847" y="1754036"/>
                </a:cubicBezTo>
                <a:cubicBezTo>
                  <a:pt x="502869" y="1738514"/>
                  <a:pt x="433725" y="1782258"/>
                  <a:pt x="373047" y="1770969"/>
                </a:cubicBezTo>
                <a:cubicBezTo>
                  <a:pt x="312369" y="1759680"/>
                  <a:pt x="223469" y="1756858"/>
                  <a:pt x="186780" y="1686303"/>
                </a:cubicBezTo>
                <a:cubicBezTo>
                  <a:pt x="150091" y="1615748"/>
                  <a:pt x="138802" y="1423836"/>
                  <a:pt x="152913" y="1347636"/>
                </a:cubicBezTo>
                <a:cubicBezTo>
                  <a:pt x="167024" y="1271436"/>
                  <a:pt x="250280" y="1302481"/>
                  <a:pt x="271447" y="1229103"/>
                </a:cubicBezTo>
                <a:cubicBezTo>
                  <a:pt x="292614" y="1155725"/>
                  <a:pt x="303902" y="1007558"/>
                  <a:pt x="279913" y="907369"/>
                </a:cubicBezTo>
                <a:cubicBezTo>
                  <a:pt x="255924" y="807180"/>
                  <a:pt x="165613" y="709813"/>
                  <a:pt x="127513" y="627969"/>
                </a:cubicBezTo>
                <a:cubicBezTo>
                  <a:pt x="89413" y="546125"/>
                  <a:pt x="72480" y="479803"/>
                  <a:pt x="51313" y="416303"/>
                </a:cubicBezTo>
                <a:cubicBezTo>
                  <a:pt x="30146" y="352803"/>
                  <a:pt x="3335" y="294947"/>
                  <a:pt x="513" y="246969"/>
                </a:cubicBezTo>
                <a:cubicBezTo>
                  <a:pt x="-2309" y="198991"/>
                  <a:pt x="6158" y="160891"/>
                  <a:pt x="34380" y="128436"/>
                </a:cubicBezTo>
                <a:cubicBezTo>
                  <a:pt x="62602" y="95981"/>
                  <a:pt x="131747" y="59291"/>
                  <a:pt x="161380" y="43769"/>
                </a:cubicBezTo>
                <a:close/>
              </a:path>
            </a:pathLst>
          </a:custGeom>
          <a:noFill/>
          <a:ln w="539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3689" y="1180051"/>
            <a:ext cx="2994978" cy="451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760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tulemused</a:t>
            </a:r>
            <a:endParaRPr lang="en-US" altLang="en-US" dirty="0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1875367" y="1222780"/>
            <a:ext cx="8802242" cy="4716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kern="1200" baseline="0">
                <a:solidFill>
                  <a:schemeClr val="tx1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Planeeringukiht </a:t>
            </a:r>
            <a:r>
              <a:rPr lang="et-EE" sz="2200" dirty="0" smtClean="0"/>
              <a:t>rakendatud 6-s linnas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Investeeringud taristusse 6-s linnas, reaal-aja juhtimise algoritmid 8-s linnas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err="1" smtClean="0"/>
              <a:t>Ülevoolude</a:t>
            </a:r>
            <a:r>
              <a:rPr lang="et-EE" sz="2200" dirty="0" smtClean="0"/>
              <a:t> rakendamise vähendamine kuni 50%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Seminarid/koolitused kõikides partnerriikides, k.a. Eestis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 smtClean="0"/>
              <a:t>Kliimakindlad targad linnad.</a:t>
            </a:r>
            <a:endParaRPr lang="et-EE" sz="2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5576" y="3396922"/>
            <a:ext cx="3747911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0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5" y="157299"/>
            <a:ext cx="12192000" cy="4921314"/>
          </a:xfrm>
          <a:prstGeom prst="rect">
            <a:avLst/>
          </a:prstGeom>
        </p:spPr>
      </p:pic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479425" y="616998"/>
            <a:ext cx="10494517" cy="810888"/>
          </a:xfrm>
        </p:spPr>
        <p:txBody>
          <a:bodyPr/>
          <a:lstStyle/>
          <a:p>
            <a:r>
              <a:rPr lang="et-EE" altLang="en-US" dirty="0" smtClean="0"/>
              <a:t>ajagraafik</a:t>
            </a:r>
            <a:endParaRPr lang="en-US" altLang="en-US" dirty="0" smtClean="0"/>
          </a:p>
          <a:p>
            <a:endParaRPr lang="en-US" alt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sp>
        <p:nvSpPr>
          <p:cNvPr id="8" name="Teksti kohatäide 1"/>
          <p:cNvSpPr txBox="1">
            <a:spLocks/>
          </p:cNvSpPr>
          <p:nvPr/>
        </p:nvSpPr>
        <p:spPr>
          <a:xfrm>
            <a:off x="6859142" y="1489615"/>
            <a:ext cx="4114800" cy="4716463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 sz="1600" kern="1200" baseline="0">
                <a:solidFill>
                  <a:schemeClr val="tx1"/>
                </a:solidFill>
                <a:latin typeface="Verdana" charset="0"/>
                <a:ea typeface="+mn-ea"/>
                <a:cs typeface="+mn-cs"/>
              </a:defRPr>
            </a:lvl1pPr>
            <a:lvl2pPr marL="6858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00000"/>
              </a:lnSpc>
              <a:spcAft>
                <a:spcPct val="0"/>
              </a:spcAft>
            </a:pPr>
            <a:endParaRPr lang="et-EE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39871" y="2526512"/>
            <a:ext cx="460301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rgbClr val="FF0000"/>
                </a:solidFill>
              </a:rPr>
              <a:t>ANDMETE KOGUMINE</a:t>
            </a:r>
          </a:p>
          <a:p>
            <a:pPr algn="ctr"/>
            <a:r>
              <a:rPr lang="et-EE" b="1" dirty="0" smtClean="0">
                <a:solidFill>
                  <a:srgbClr val="FF0000"/>
                </a:solidFill>
              </a:rPr>
              <a:t>MODELLEERIMINE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405525" y="2526511"/>
            <a:ext cx="224834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rgbClr val="FF0000"/>
                </a:solidFill>
              </a:rPr>
              <a:t>PILOOT-INVESTEERINGUD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23368" y="2526510"/>
            <a:ext cx="332424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t-EE" b="1" dirty="0" smtClean="0">
                <a:solidFill>
                  <a:srgbClr val="FF0000"/>
                </a:solidFill>
              </a:rPr>
              <a:t>ANALÜÜS</a:t>
            </a:r>
          </a:p>
          <a:p>
            <a:pPr algn="ctr"/>
            <a:r>
              <a:rPr lang="et-EE" b="1" dirty="0" smtClean="0">
                <a:solidFill>
                  <a:srgbClr val="FF0000"/>
                </a:solidFill>
              </a:rPr>
              <a:t>KOOLITUSED ja SEMINARID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985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826" y="886493"/>
            <a:ext cx="6182475" cy="693113"/>
          </a:xfrm>
        </p:spPr>
        <p:txBody>
          <a:bodyPr/>
          <a:lstStyle/>
          <a:p>
            <a:r>
              <a:rPr lang="et-EE" sz="2200" b="1" dirty="0" smtClean="0">
                <a:solidFill>
                  <a:srgbClr val="808285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MEEDIA</a:t>
            </a:r>
            <a:endParaRPr lang="en-GB" sz="2200" b="1" dirty="0">
              <a:solidFill>
                <a:srgbClr val="808285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7146" y="1626826"/>
            <a:ext cx="5156200" cy="4351338"/>
          </a:xfrm>
        </p:spPr>
        <p:txBody>
          <a:bodyPr/>
          <a:lstStyle/>
          <a:p>
            <a:r>
              <a:rPr lang="en-US" dirty="0" smtClean="0"/>
              <a:t>           </a:t>
            </a:r>
            <a:r>
              <a:rPr lang="en-US" dirty="0" smtClean="0">
                <a:hlinkClick r:id="rId2"/>
              </a:rPr>
              <a:t>sub.samk.fi/projects/</a:t>
            </a:r>
            <a:r>
              <a:rPr lang="en-US" dirty="0" err="1" smtClean="0">
                <a:hlinkClick r:id="rId2"/>
              </a:rPr>
              <a:t>noah</a:t>
            </a:r>
            <a:endParaRPr lang="fi-FI" dirty="0"/>
          </a:p>
          <a:p>
            <a:pPr>
              <a:lnSpc>
                <a:spcPct val="200000"/>
              </a:lnSpc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smtClean="0">
                <a:hlinkClick r:id="rId3"/>
              </a:rPr>
              <a:t>@BSRNOAH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fi-FI" dirty="0"/>
              <a:t> </a:t>
            </a:r>
            <a:r>
              <a:rPr lang="fi-FI" dirty="0" smtClean="0"/>
              <a:t>          </a:t>
            </a:r>
            <a:r>
              <a:rPr lang="fi-FI" dirty="0" smtClean="0">
                <a:hlinkClick r:id="rId4"/>
              </a:rPr>
              <a:t>@</a:t>
            </a:r>
            <a:r>
              <a:rPr lang="fi-FI" dirty="0" err="1" smtClean="0">
                <a:hlinkClick r:id="rId4"/>
              </a:rPr>
              <a:t>bsrnoah</a:t>
            </a:r>
            <a:endParaRPr lang="fi-FI" dirty="0" smtClean="0"/>
          </a:p>
          <a:p>
            <a:pPr>
              <a:lnSpc>
                <a:spcPct val="150000"/>
              </a:lnSpc>
            </a:pPr>
            <a:r>
              <a:rPr lang="fi-FI" dirty="0" smtClean="0"/>
              <a:t>           </a:t>
            </a:r>
            <a:r>
              <a:rPr lang="fi-FI" dirty="0" smtClean="0">
                <a:hlinkClick r:id="rId5"/>
              </a:rPr>
              <a:t>@</a:t>
            </a:r>
            <a:r>
              <a:rPr lang="fi-FI" dirty="0" err="1" smtClean="0">
                <a:hlinkClick r:id="rId5"/>
              </a:rPr>
              <a:t>BsrNoah</a:t>
            </a:r>
            <a:endParaRPr lang="et-EE" dirty="0" smtClean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9" y="2058242"/>
            <a:ext cx="631781" cy="6317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39" y="2690023"/>
            <a:ext cx="698497" cy="5238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11" y="1595346"/>
            <a:ext cx="515565" cy="4997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26" y="3330111"/>
            <a:ext cx="515566" cy="5155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1"/>
          <a:srcRect t="10631"/>
          <a:stretch/>
        </p:blipFill>
        <p:spPr>
          <a:xfrm>
            <a:off x="3741382" y="2274455"/>
            <a:ext cx="3846577" cy="458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57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5755" y="1644841"/>
            <a:ext cx="3406321" cy="12344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078" y="3938143"/>
            <a:ext cx="2221989" cy="1161311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sissejuhatus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699" y="1028737"/>
            <a:ext cx="8802242" cy="4140200"/>
          </a:xfrm>
        </p:spPr>
        <p:txBody>
          <a:bodyPr>
            <a:normAutofit/>
          </a:bodyPr>
          <a:lstStyle/>
          <a:p>
            <a:r>
              <a:rPr lang="et-EE" sz="2200" dirty="0">
                <a:solidFill>
                  <a:srgbClr val="332B60"/>
                </a:solidFill>
                <a:latin typeface="+mn-lt"/>
              </a:rPr>
              <a:t>Ehituse ja arhitektuuri </a:t>
            </a:r>
            <a:r>
              <a:rPr lang="et-EE" sz="2200" dirty="0" smtClean="0">
                <a:solidFill>
                  <a:srgbClr val="332B60"/>
                </a:solidFill>
                <a:latin typeface="+mn-lt"/>
              </a:rPr>
              <a:t>instituut – vedelikumehaanika</a:t>
            </a:r>
            <a:endParaRPr lang="en-GB" sz="2200" dirty="0">
              <a:solidFill>
                <a:srgbClr val="332B60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/>
        <p:txBody>
          <a:bodyPr/>
          <a:lstStyle/>
          <a:p>
            <a:endParaRPr lang="et-E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65544B27-CF0D-4861-9E95-57641F09AF00}" type="slidenum">
              <a:rPr lang="et-EE" smtClean="0"/>
              <a:t>2</a:t>
            </a:fld>
            <a:endParaRPr lang="et-EE"/>
          </a:p>
        </p:txBody>
      </p:sp>
      <p:pic>
        <p:nvPicPr>
          <p:cNvPr id="7" name="Picture 8" descr="Lekked_pil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80" y="1293754"/>
            <a:ext cx="3501360" cy="1863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/>
          <p:nvPr/>
        </p:nvPicPr>
        <p:blipFill>
          <a:blip r:embed="rId5"/>
          <a:stretch>
            <a:fillRect/>
          </a:stretch>
        </p:blipFill>
        <p:spPr>
          <a:xfrm>
            <a:off x="7955184" y="1675730"/>
            <a:ext cx="3018757" cy="182851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5484" y="3618687"/>
            <a:ext cx="2695575" cy="18002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3764" y="3156837"/>
            <a:ext cx="3067050" cy="1724025"/>
          </a:xfrm>
          <a:prstGeom prst="rect">
            <a:avLst/>
          </a:prstGeom>
        </p:spPr>
      </p:pic>
      <p:sp>
        <p:nvSpPr>
          <p:cNvPr id="14" name="Text Placeholder 2"/>
          <p:cNvSpPr txBox="1">
            <a:spLocks/>
          </p:cNvSpPr>
          <p:nvPr/>
        </p:nvSpPr>
        <p:spPr>
          <a:xfrm>
            <a:off x="2142029" y="5218303"/>
            <a:ext cx="10970943" cy="41000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5750" marR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lang="en-US" altLang="en-US" sz="1800" kern="1200" smtClean="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2pPr>
            <a:lvl3pPr marL="120015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3pPr>
            <a:lvl4pPr marL="1657350" indent="-285750" algn="l" rtl="0" eaLnBrk="1" fontAlgn="base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4pPr>
            <a:lvl5pPr marL="20574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5pPr>
            <a:lvl6pPr marL="2514600" marR="0" indent="-285750" algn="l" defTabSz="914400" rtl="0" eaLnBrk="1" fontAlgn="base" latinLnBrk="0" hangingPunct="1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6pPr>
            <a:lvl7pPr marL="29718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rgbClr val="332B60"/>
                </a:solidFill>
                <a:latin typeface="+mn-lt"/>
                <a:ea typeface="+mn-ea"/>
                <a:cs typeface="+mn-cs"/>
              </a:defRPr>
            </a:lvl7pPr>
            <a:lvl8pPr marL="3429000" marR="0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Char char="§"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marR="0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4067E"/>
              </a:buClr>
              <a:buSzTx/>
              <a:buFont typeface="Wingdings" panose="05000000000000000000" pitchFamily="2" charset="2"/>
              <a:buNone/>
              <a:tabLst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43200" lvl="6" indent="0">
              <a:buNone/>
            </a:pPr>
            <a:r>
              <a:rPr lang="et-EE" sz="2200" dirty="0" smtClean="0"/>
              <a:t>Hüdraulika</a:t>
            </a:r>
          </a:p>
          <a:p>
            <a:pPr marL="2743200" lvl="6" indent="0">
              <a:buNone/>
            </a:pPr>
            <a:r>
              <a:rPr lang="et-EE" sz="2200" dirty="0" smtClean="0"/>
              <a:t>Modelleerimine</a:t>
            </a:r>
          </a:p>
          <a:p>
            <a:pPr marL="2743200" lvl="6" indent="0">
              <a:buNone/>
            </a:pPr>
            <a:r>
              <a:rPr lang="et-EE" sz="2200" dirty="0" smtClean="0"/>
              <a:t>Targa linna veesüsteemid</a:t>
            </a:r>
            <a:endParaRPr lang="en-GB" sz="2200" dirty="0" smtClean="0"/>
          </a:p>
          <a:p>
            <a:endParaRPr lang="en-GB" sz="2200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64562" y="5008073"/>
            <a:ext cx="2396960" cy="175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35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1016380" y="3491219"/>
            <a:ext cx="10159444" cy="1250478"/>
          </a:xfrm>
        </p:spPr>
        <p:txBody>
          <a:bodyPr>
            <a:normAutofit fontScale="40000" lnSpcReduction="20000"/>
          </a:bodyPr>
          <a:lstStyle/>
          <a:p>
            <a:r>
              <a:rPr lang="et-EE" sz="8000" dirty="0" smtClean="0"/>
              <a:t>Ehituse ja arhitektuuri instituut</a:t>
            </a:r>
            <a:endParaRPr lang="en-GB" sz="8000" dirty="0"/>
          </a:p>
          <a:p>
            <a:r>
              <a:rPr lang="et-EE" sz="6200" dirty="0" smtClean="0"/>
              <a:t>Nils </a:t>
            </a:r>
            <a:r>
              <a:rPr lang="et-EE" sz="6200" dirty="0" err="1" smtClean="0"/>
              <a:t>kändler</a:t>
            </a:r>
            <a:endParaRPr lang="et-EE" sz="6200" dirty="0" smtClean="0"/>
          </a:p>
          <a:p>
            <a:r>
              <a:rPr lang="et-EE" sz="4800" u="sng" dirty="0" err="1" smtClean="0">
                <a:hlinkClick r:id="rId2"/>
              </a:rPr>
              <a:t>Nils.kandler</a:t>
            </a:r>
            <a:r>
              <a:rPr lang="en-GB" sz="4800" u="sng" dirty="0" smtClean="0">
                <a:hlinkClick r:id="rId2"/>
              </a:rPr>
              <a:t>@taltech.ee</a:t>
            </a:r>
            <a:endParaRPr lang="en-GB" sz="4800" dirty="0"/>
          </a:p>
          <a:p>
            <a:endParaRPr lang="en-US" dirty="0"/>
          </a:p>
        </p:txBody>
      </p:sp>
      <p:pic>
        <p:nvPicPr>
          <p:cNvPr id="3" name="Pictur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5689" y="2271020"/>
            <a:ext cx="4841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sz="3600" b="1" dirty="0" smtClean="0">
                <a:solidFill>
                  <a:schemeClr val="bg1"/>
                </a:solidFill>
                <a:latin typeface="+mn-lt"/>
              </a:rPr>
              <a:t>Tänud kuulamast!</a:t>
            </a:r>
            <a:endParaRPr lang="et-EE" sz="36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36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659" y="0"/>
            <a:ext cx="9389224" cy="658817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558983" y="143831"/>
            <a:ext cx="11458576" cy="810888"/>
          </a:xfrm>
        </p:spPr>
        <p:txBody>
          <a:bodyPr/>
          <a:lstStyle/>
          <a:p>
            <a:r>
              <a:rPr lang="et-EE" dirty="0">
                <a:ln w="19050">
                  <a:noFill/>
                </a:ln>
                <a:solidFill>
                  <a:srgbClr val="808285"/>
                </a:solidFill>
              </a:rPr>
              <a:t>Läänemere kaitsmine puhastamata reovee ärajuhtimise eest linnapiirkondade üleujutuste ajal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20</a:t>
            </a:r>
            <a:endParaRPr lang="en-GB" dirty="0"/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255" y="4729427"/>
            <a:ext cx="2468101" cy="11581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921" y="5578459"/>
            <a:ext cx="1519053" cy="693741"/>
          </a:xfrm>
          <a:prstGeom prst="rect">
            <a:avLst/>
          </a:prstGeom>
        </p:spPr>
      </p:pic>
      <p:pic>
        <p:nvPicPr>
          <p:cNvPr id="2052" name="Picture 4" descr="Image result for keskkonnaministeerium 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908" y="5578459"/>
            <a:ext cx="2095864" cy="76677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042551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motivatsioon</a:t>
            </a:r>
            <a:endParaRPr lang="et-E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2171700" y="1470731"/>
            <a:ext cx="8802242" cy="47164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Linnapiirkondade kiire areng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Vett mitteläbilaskvate katendite mahu suurenemine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Kliimamuutused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Suurenenud vihmade intensiivsused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t-EE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b="1" dirty="0" smtClean="0"/>
              <a:t>Kas olemasolevad sademeveesüsteemid saavad sellega hakkama?</a:t>
            </a:r>
            <a:endParaRPr lang="et-EE" sz="2200" b="1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9109264" y="6461140"/>
            <a:ext cx="6542003" cy="346439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58" y="1018364"/>
            <a:ext cx="5726598" cy="3113369"/>
          </a:xfrm>
          <a:prstGeom prst="rect">
            <a:avLst/>
          </a:prstGeom>
        </p:spPr>
      </p:pic>
      <p:sp>
        <p:nvSpPr>
          <p:cNvPr id="6" name="Teksti kohatäide 1"/>
          <p:cNvSpPr>
            <a:spLocks noGrp="1"/>
          </p:cNvSpPr>
          <p:nvPr>
            <p:ph type="body" sz="quarter" idx="14"/>
          </p:nvPr>
        </p:nvSpPr>
        <p:spPr>
          <a:xfrm>
            <a:off x="887870" y="485996"/>
            <a:ext cx="8802242" cy="665204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Tallinn, </a:t>
            </a: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21 juuni 2018</a:t>
            </a:r>
            <a:endParaRPr lang="en-US" altLang="en-US" sz="2200" b="1" baseline="3000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41498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 smtClean="0"/>
              <a:t>3</a:t>
            </a:r>
            <a:endParaRPr lang="en-GB" dirty="0"/>
          </a:p>
        </p:txBody>
      </p:sp>
      <p:pic>
        <p:nvPicPr>
          <p:cNvPr id="1028" name="Picture 4" descr="https://pbs.twimg.com/media/EBchv-fXkAA-2N6.jpg: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970" y="2309032"/>
            <a:ext cx="5536142" cy="4152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512203" y="1796534"/>
            <a:ext cx="373692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altLang="en-US" sz="2200" b="1" dirty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Tallinn, </a:t>
            </a: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8.august 2019</a:t>
            </a:r>
            <a:endParaRPr lang="en-US" altLang="en-US" sz="2200" b="1" baseline="30000" dirty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08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 kohatäide 1"/>
          <p:cNvSpPr>
            <a:spLocks noGrp="1"/>
          </p:cNvSpPr>
          <p:nvPr>
            <p:ph type="body" sz="quarter" idx="14"/>
          </p:nvPr>
        </p:nvSpPr>
        <p:spPr>
          <a:xfrm>
            <a:off x="887870" y="353160"/>
            <a:ext cx="8802242" cy="665204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Tallinn, </a:t>
            </a: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21. </a:t>
            </a: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juuni 2018</a:t>
            </a:r>
            <a:endParaRPr lang="en-US" altLang="en-US" sz="2200" b="1" baseline="3000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4</a:t>
            </a:r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507" y="936086"/>
            <a:ext cx="8340968" cy="4325821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7437898" y="230526"/>
            <a:ext cx="5185833" cy="1272469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30 mm/h ületati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Normvooluhulk ületatud 2x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200" dirty="0" smtClean="0"/>
              <a:t>Suur varieeruvus</a:t>
            </a:r>
            <a:endParaRPr lang="et-EE" sz="2200" dirty="0" smtClean="0"/>
          </a:p>
        </p:txBody>
      </p:sp>
      <p:pic>
        <p:nvPicPr>
          <p:cNvPr id="15" name="Picture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16" name="Picture 1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7" y="104203"/>
            <a:ext cx="6145213" cy="5159947"/>
          </a:xfrm>
          <a:prstGeom prst="rect">
            <a:avLst/>
          </a:prstGeom>
        </p:spPr>
      </p:pic>
      <p:sp>
        <p:nvSpPr>
          <p:cNvPr id="6" name="Teksti kohatäide 1"/>
          <p:cNvSpPr>
            <a:spLocks noGrp="1"/>
          </p:cNvSpPr>
          <p:nvPr>
            <p:ph type="body" sz="quarter" idx="14"/>
          </p:nvPr>
        </p:nvSpPr>
        <p:spPr>
          <a:xfrm>
            <a:off x="6374464" y="1727200"/>
            <a:ext cx="5543550" cy="1593749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b="1" dirty="0" err="1" smtClean="0"/>
              <a:t>Ühisvoolsete</a:t>
            </a:r>
            <a:r>
              <a:rPr lang="et-EE" sz="2200" b="1" dirty="0" smtClean="0"/>
              <a:t> süsteemide </a:t>
            </a:r>
            <a:r>
              <a:rPr lang="et-EE" sz="2200" b="1" dirty="0" err="1" smtClean="0"/>
              <a:t>ülevoolud</a:t>
            </a:r>
            <a:endParaRPr lang="et-EE" sz="2200" b="1" dirty="0" smtClean="0"/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dirty="0" smtClean="0"/>
              <a:t>Kontrollimatud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dirty="0" smtClean="0"/>
              <a:t>Oht nii inimesele kui </a:t>
            </a:r>
            <a:r>
              <a:rPr lang="et-EE" sz="2200" dirty="0" smtClean="0"/>
              <a:t>loodusele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altLang="en-US" sz="2200" dirty="0" smtClean="0">
                <a:solidFill>
                  <a:srgbClr val="000000"/>
                </a:solidFill>
                <a:latin typeface="Verdana" pitchFamily="34" charset="0"/>
              </a:rPr>
              <a:t>Ohtlike reoainete väljavool merre</a:t>
            </a:r>
            <a:endParaRPr lang="en-US" altLang="en-US" sz="2200" dirty="0" smtClean="0">
              <a:solidFill>
                <a:srgbClr val="000000"/>
              </a:solidFill>
              <a:latin typeface="Verdana" pitchFamily="34" charset="0"/>
            </a:endParaRPr>
          </a:p>
          <a:p>
            <a:endParaRPr lang="et-EE" sz="2200" dirty="0"/>
          </a:p>
        </p:txBody>
      </p:sp>
      <p:sp>
        <p:nvSpPr>
          <p:cNvPr id="7" name="Oval 6"/>
          <p:cNvSpPr/>
          <p:nvPr/>
        </p:nvSpPr>
        <p:spPr>
          <a:xfrm>
            <a:off x="4953000" y="3320949"/>
            <a:ext cx="1905000" cy="1714500"/>
          </a:xfrm>
          <a:prstGeom prst="ellipse">
            <a:avLst/>
          </a:prstGeom>
          <a:solidFill>
            <a:srgbClr val="C00000">
              <a:alpha val="2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5</a:t>
            </a:r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t-EE" dirty="0" smtClean="0"/>
              <a:t>motivatsioon</a:t>
            </a:r>
            <a:endParaRPr lang="en-US" altLang="en-US" dirty="0" smtClean="0"/>
          </a:p>
        </p:txBody>
      </p:sp>
      <p:sp>
        <p:nvSpPr>
          <p:cNvPr id="6147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t-EE" altLang="en-US" i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en-US" dirty="0" smtClean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236" y="5679456"/>
            <a:ext cx="1703705" cy="642620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404" y="5243102"/>
            <a:ext cx="3291385" cy="1522595"/>
          </a:xfrm>
          <a:prstGeom prst="rect">
            <a:avLst/>
          </a:prstGeom>
        </p:spPr>
      </p:pic>
      <p:sp>
        <p:nvSpPr>
          <p:cNvPr id="7" name="Flowchart: Alternate Process 6"/>
          <p:cNvSpPr/>
          <p:nvPr/>
        </p:nvSpPr>
        <p:spPr>
          <a:xfrm>
            <a:off x="2171700" y="3970822"/>
            <a:ext cx="914400" cy="61264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1995</a:t>
            </a:r>
            <a:endParaRPr lang="et-EE" dirty="0"/>
          </a:p>
        </p:txBody>
      </p:sp>
      <p:sp>
        <p:nvSpPr>
          <p:cNvPr id="10" name="Flowchart: Alternate Process 9"/>
          <p:cNvSpPr/>
          <p:nvPr/>
        </p:nvSpPr>
        <p:spPr>
          <a:xfrm>
            <a:off x="8344575" y="3970822"/>
            <a:ext cx="914400" cy="612648"/>
          </a:xfrm>
          <a:prstGeom prst="flowChartAlternateProcess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t-EE" dirty="0" smtClean="0"/>
              <a:t>2018</a:t>
            </a:r>
            <a:endParaRPr lang="et-EE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14" y="1208316"/>
            <a:ext cx="10525125" cy="2638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2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532" y="336550"/>
            <a:ext cx="4380364" cy="6140450"/>
          </a:xfrm>
          <a:prstGeom prst="rect">
            <a:avLst/>
          </a:prstGeom>
        </p:spPr>
      </p:pic>
      <p:sp>
        <p:nvSpPr>
          <p:cNvPr id="6" name="Teksti kohatäide 1"/>
          <p:cNvSpPr>
            <a:spLocks noGrp="1"/>
          </p:cNvSpPr>
          <p:nvPr>
            <p:ph type="body" sz="quarter" idx="14"/>
          </p:nvPr>
        </p:nvSpPr>
        <p:spPr>
          <a:xfrm>
            <a:off x="6859141" y="1497013"/>
            <a:ext cx="5172145" cy="4716463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dirty="0" smtClean="0">
                <a:latin typeface="Verdana" pitchFamily="34" charset="0"/>
              </a:rPr>
              <a:t>Tallinna sademeveesüsteemi torude pikkus 704 km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endParaRPr lang="et-EE" sz="2200" dirty="0" smtClean="0">
              <a:latin typeface="Verdana" pitchFamily="34" charset="0"/>
            </a:endParaRP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dirty="0" smtClean="0">
                <a:latin typeface="Verdana" pitchFamily="34" charset="0"/>
              </a:rPr>
              <a:t>Vahetada 20%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dirty="0" smtClean="0">
                <a:latin typeface="Verdana" pitchFamily="34" charset="0"/>
              </a:rPr>
              <a:t>750 EUR / m</a:t>
            </a:r>
          </a:p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sz="2200" b="1" dirty="0" smtClean="0">
                <a:latin typeface="Verdana" pitchFamily="34" charset="0"/>
              </a:rPr>
              <a:t>105 </a:t>
            </a:r>
            <a:r>
              <a:rPr lang="et-EE" sz="2200" b="1" dirty="0" smtClean="0">
                <a:latin typeface="Verdana" pitchFamily="34" charset="0"/>
              </a:rPr>
              <a:t>000 000 EUR</a:t>
            </a:r>
            <a:endParaRPr lang="et-EE" sz="2200" b="1" dirty="0"/>
          </a:p>
        </p:txBody>
      </p:sp>
      <p:sp>
        <p:nvSpPr>
          <p:cNvPr id="7" name="Teksti kohatäide 1"/>
          <p:cNvSpPr>
            <a:spLocks noGrp="1"/>
          </p:cNvSpPr>
          <p:nvPr>
            <p:ph type="body" sz="quarter" idx="14"/>
          </p:nvPr>
        </p:nvSpPr>
        <p:spPr>
          <a:xfrm>
            <a:off x="6767970" y="185697"/>
            <a:ext cx="8802242" cy="665204"/>
          </a:xfrm>
        </p:spPr>
        <p:txBody>
          <a:bodyPr/>
          <a:lstStyle/>
          <a:p>
            <a:pPr fontAlgn="base">
              <a:lnSpc>
                <a:spcPct val="100000"/>
              </a:lnSpc>
              <a:spcAft>
                <a:spcPct val="0"/>
              </a:spcAft>
            </a:pPr>
            <a:r>
              <a:rPr lang="et-EE" altLang="en-US" sz="2200" b="1" dirty="0" smtClean="0">
                <a:solidFill>
                  <a:schemeClr val="bg1">
                    <a:lumMod val="50000"/>
                  </a:schemeClr>
                </a:solidFill>
                <a:latin typeface="Verdana" pitchFamily="34" charset="0"/>
              </a:rPr>
              <a:t>LAHENDUS?</a:t>
            </a:r>
            <a:endParaRPr lang="en-US" altLang="en-US" sz="2200" b="1" baseline="30000" dirty="0" smtClean="0">
              <a:solidFill>
                <a:schemeClr val="bg1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62414" y="6283104"/>
            <a:ext cx="71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dirty="0"/>
              <a:t>7</a:t>
            </a:r>
            <a:endParaRPr lang="en-GB" dirty="0"/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200" y="5566195"/>
            <a:ext cx="1703705" cy="64262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1368" y="5129841"/>
            <a:ext cx="3291385" cy="152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20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</p:bldLst>
  </p:timing>
</p:sld>
</file>

<file path=ppt/theme/theme1.xml><?xml version="1.0" encoding="utf-8"?>
<a:theme xmlns:a="http://schemas.openxmlformats.org/drawingml/2006/main" name="Office'i kujundus">
  <a:themeElements>
    <a:clrScheme name="TalTech">
      <a:dk1>
        <a:srgbClr val="000000"/>
      </a:dk1>
      <a:lt1>
        <a:srgbClr val="FFFFFF"/>
      </a:lt1>
      <a:dk2>
        <a:srgbClr val="332B60"/>
      </a:dk2>
      <a:lt2>
        <a:srgbClr val="DADAE4"/>
      </a:lt2>
      <a:accent1>
        <a:srgbClr val="E4067E"/>
      </a:accent1>
      <a:accent2>
        <a:srgbClr val="9396B0"/>
      </a:accent2>
      <a:accent3>
        <a:srgbClr val="AB1352"/>
      </a:accent3>
      <a:accent4>
        <a:srgbClr val="FFB4D8"/>
      </a:accent4>
      <a:accent5>
        <a:srgbClr val="222A35"/>
      </a:accent5>
      <a:accent6>
        <a:srgbClr val="595959"/>
      </a:accent6>
      <a:hlink>
        <a:srgbClr val="FE69B2"/>
      </a:hlink>
      <a:folHlink>
        <a:srgbClr val="8496B0"/>
      </a:folHlink>
    </a:clrScheme>
    <a:fontScheme name="TTÜ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WNEW" id="{65034802-83F1-DE41-A876-6851A238EDFE}" vid="{814C7433-F944-B249-91D8-8F253693ECE1}"/>
    </a:ext>
  </a:extLst>
</a:theme>
</file>

<file path=ppt/theme/theme2.xml><?xml version="1.0" encoding="utf-8"?>
<a:theme xmlns:a="http://schemas.openxmlformats.org/drawingml/2006/main" name="NOAH closing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AH_PowerPoint_template_BASIC" id="{7926F93D-7144-47E5-8DB4-BF23B63E61F3}" vid="{CACFC183-5C19-4BE3-A553-8A3F1651283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16_9_EST_TTÜ100_Tavaline</Template>
  <TotalTime>1112</TotalTime>
  <Words>251</Words>
  <Application>Microsoft Office PowerPoint</Application>
  <PresentationFormat>Widescreen</PresentationFormat>
  <Paragraphs>90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Verdana</vt:lpstr>
      <vt:lpstr>Wingdings</vt:lpstr>
      <vt:lpstr>Office'i kujundus</vt:lpstr>
      <vt:lpstr>NOAH closing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MEEDIA</vt:lpstr>
      <vt:lpstr>PowerPoint Presentation</vt:lpstr>
    </vt:vector>
  </TitlesOfParts>
  <Company>Tallinn University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PowerPointi esitlus</dc:title>
  <dc:creator>Anu Teder</dc:creator>
  <cp:lastModifiedBy>Nils Kändler</cp:lastModifiedBy>
  <cp:revision>109</cp:revision>
  <dcterms:created xsi:type="dcterms:W3CDTF">2018-09-19T06:51:01Z</dcterms:created>
  <dcterms:modified xsi:type="dcterms:W3CDTF">2019-09-09T20:37:30Z</dcterms:modified>
</cp:coreProperties>
</file>